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2" saveSubsetFonts="1">
  <p:sldMasterIdLst>
    <p:sldMasterId id="2147483696" r:id="rId1"/>
  </p:sldMasterIdLst>
  <p:notesMasterIdLst>
    <p:notesMasterId r:id="rId8"/>
  </p:notesMasterIdLst>
  <p:sldIdLst>
    <p:sldId id="269" r:id="rId2"/>
    <p:sldId id="265" r:id="rId3"/>
    <p:sldId id="266" r:id="rId4"/>
    <p:sldId id="267" r:id="rId5"/>
    <p:sldId id="268" r:id="rId6"/>
    <p:sldId id="270" r:id="rId7"/>
  </p:sldIdLst>
  <p:sldSz cx="14760575" cy="10439400"/>
  <p:notesSz cx="9866313" cy="67357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13424"/>
    <a:srgbClr val="8C7A6C"/>
    <a:srgbClr val="4F453B"/>
    <a:srgbClr val="8A817C"/>
    <a:srgbClr val="6C615A"/>
    <a:srgbClr val="A7B0BF"/>
    <a:srgbClr val="B73D64"/>
    <a:srgbClr val="FFCD2F"/>
    <a:srgbClr val="4F96B2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4355" autoAdjust="0"/>
  </p:normalViewPr>
  <p:slideViewPr>
    <p:cSldViewPr snapToGrid="0">
      <p:cViewPr>
        <p:scale>
          <a:sx n="66" d="100"/>
          <a:sy n="66" d="100"/>
        </p:scale>
        <p:origin x="-2646" y="-300"/>
      </p:cViewPr>
      <p:guideLst>
        <p:guide orient="horz" pos="3288"/>
        <p:guide pos="46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1.svg>
</file>

<file path=ppt/media/image12.jpeg>
</file>

<file path=ppt/media/image13.jpeg>
</file>

<file path=ppt/media/image13.svg>
</file>

<file path=ppt/media/image14.jpeg>
</file>

<file path=ppt/media/image15.jpeg>
</file>

<file path=ppt/media/image15.sv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24.jpeg>
</file>

<file path=ppt/media/image25.jpg>
</file>

<file path=ppt/media/image26.jpg>
</file>

<file path=ppt/media/image27.jpg>
</file>

<file path=ppt/media/image28.png>
</file>

<file path=ppt/media/image29.png>
</file>

<file path=ppt/media/image3.jpeg>
</file>

<file path=ppt/media/image30.jpeg>
</file>

<file path=ppt/media/image31.jpeg>
</file>

<file path=ppt/media/image32.jpeg>
</file>

<file path=ppt/media/image4.jpeg>
</file>

<file path=ppt/media/image5.jpeg>
</file>

<file path=ppt/media/image6.png>
</file>

<file path=ppt/media/image7.png>
</file>

<file path=ppt/media/image7.sv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589198" y="0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0A2798-86BF-4678-B38F-7C555D1C7DA2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148013" y="504825"/>
            <a:ext cx="3570287" cy="25257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39741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9198" y="6397416"/>
            <a:ext cx="4275402" cy="336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692547-B5C4-4832-9CF0-11C6770275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388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692547-B5C4-4832-9CF0-11C67702757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9453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7043" y="1708486"/>
            <a:ext cx="12546489" cy="3634458"/>
          </a:xfrm>
        </p:spPr>
        <p:txBody>
          <a:bodyPr anchor="b"/>
          <a:lstStyle>
            <a:lvl1pPr algn="ctr">
              <a:defRPr sz="91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5072" y="5483102"/>
            <a:ext cx="11070431" cy="2520438"/>
          </a:xfrm>
        </p:spPr>
        <p:txBody>
          <a:bodyPr/>
          <a:lstStyle>
            <a:lvl1pPr marL="0" indent="0" algn="ctr">
              <a:buNone/>
              <a:defRPr sz="3653"/>
            </a:lvl1pPr>
            <a:lvl2pPr marL="695950" indent="0" algn="ctr">
              <a:buNone/>
              <a:defRPr sz="3044"/>
            </a:lvl2pPr>
            <a:lvl3pPr marL="1391900" indent="0" algn="ctr">
              <a:buNone/>
              <a:defRPr sz="2740"/>
            </a:lvl3pPr>
            <a:lvl4pPr marL="2087850" indent="0" algn="ctr">
              <a:buNone/>
              <a:defRPr sz="2436"/>
            </a:lvl4pPr>
            <a:lvl5pPr marL="2783799" indent="0" algn="ctr">
              <a:buNone/>
              <a:defRPr sz="2436"/>
            </a:lvl5pPr>
            <a:lvl6pPr marL="3479749" indent="0" algn="ctr">
              <a:buNone/>
              <a:defRPr sz="2436"/>
            </a:lvl6pPr>
            <a:lvl7pPr marL="4175699" indent="0" algn="ctr">
              <a:buNone/>
              <a:defRPr sz="2436"/>
            </a:lvl7pPr>
            <a:lvl8pPr marL="4871649" indent="0" algn="ctr">
              <a:buNone/>
              <a:defRPr sz="2436"/>
            </a:lvl8pPr>
            <a:lvl9pPr marL="5567599" indent="0" algn="ctr">
              <a:buNone/>
              <a:defRPr sz="2436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46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238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63037" y="555801"/>
            <a:ext cx="3182749" cy="884690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14790" y="555801"/>
            <a:ext cx="9363740" cy="884690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102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994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103" y="2602603"/>
            <a:ext cx="12730996" cy="4342500"/>
          </a:xfrm>
        </p:spPr>
        <p:txBody>
          <a:bodyPr anchor="b"/>
          <a:lstStyle>
            <a:lvl1pPr>
              <a:defRPr sz="9133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103" y="6986185"/>
            <a:ext cx="12730996" cy="2283618"/>
          </a:xfrm>
        </p:spPr>
        <p:txBody>
          <a:bodyPr/>
          <a:lstStyle>
            <a:lvl1pPr marL="0" indent="0">
              <a:buNone/>
              <a:defRPr sz="3653">
                <a:solidFill>
                  <a:schemeClr val="tx1"/>
                </a:solidFill>
              </a:defRPr>
            </a:lvl1pPr>
            <a:lvl2pPr marL="695950" indent="0">
              <a:buNone/>
              <a:defRPr sz="3044">
                <a:solidFill>
                  <a:schemeClr val="tx1">
                    <a:tint val="75000"/>
                  </a:schemeClr>
                </a:solidFill>
              </a:defRPr>
            </a:lvl2pPr>
            <a:lvl3pPr marL="1391900" indent="0">
              <a:buNone/>
              <a:defRPr sz="2740">
                <a:solidFill>
                  <a:schemeClr val="tx1">
                    <a:tint val="75000"/>
                  </a:schemeClr>
                </a:solidFill>
              </a:defRPr>
            </a:lvl3pPr>
            <a:lvl4pPr marL="2087850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4pPr>
            <a:lvl5pPr marL="2783799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5pPr>
            <a:lvl6pPr marL="3479749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6pPr>
            <a:lvl7pPr marL="4175699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7pPr>
            <a:lvl8pPr marL="4871649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8pPr>
            <a:lvl9pPr marL="5567599" indent="0">
              <a:buNone/>
              <a:defRPr sz="243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71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4790" y="2779007"/>
            <a:ext cx="6273244" cy="66237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72541" y="2779007"/>
            <a:ext cx="6273244" cy="662370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692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712" y="555804"/>
            <a:ext cx="12730996" cy="201780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714" y="2559104"/>
            <a:ext cx="6244414" cy="1254177"/>
          </a:xfrm>
        </p:spPr>
        <p:txBody>
          <a:bodyPr anchor="b"/>
          <a:lstStyle>
            <a:lvl1pPr marL="0" indent="0">
              <a:buNone/>
              <a:defRPr sz="3653" b="1"/>
            </a:lvl1pPr>
            <a:lvl2pPr marL="695950" indent="0">
              <a:buNone/>
              <a:defRPr sz="3044" b="1"/>
            </a:lvl2pPr>
            <a:lvl3pPr marL="1391900" indent="0">
              <a:buNone/>
              <a:defRPr sz="2740" b="1"/>
            </a:lvl3pPr>
            <a:lvl4pPr marL="2087850" indent="0">
              <a:buNone/>
              <a:defRPr sz="2436" b="1"/>
            </a:lvl4pPr>
            <a:lvl5pPr marL="2783799" indent="0">
              <a:buNone/>
              <a:defRPr sz="2436" b="1"/>
            </a:lvl5pPr>
            <a:lvl6pPr marL="3479749" indent="0">
              <a:buNone/>
              <a:defRPr sz="2436" b="1"/>
            </a:lvl6pPr>
            <a:lvl7pPr marL="4175699" indent="0">
              <a:buNone/>
              <a:defRPr sz="2436" b="1"/>
            </a:lvl7pPr>
            <a:lvl8pPr marL="4871649" indent="0">
              <a:buNone/>
              <a:defRPr sz="2436" b="1"/>
            </a:lvl8pPr>
            <a:lvl9pPr marL="5567599" indent="0">
              <a:buNone/>
              <a:defRPr sz="243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6714" y="3813281"/>
            <a:ext cx="6244414" cy="56087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72542" y="2559104"/>
            <a:ext cx="6275167" cy="1254177"/>
          </a:xfrm>
        </p:spPr>
        <p:txBody>
          <a:bodyPr anchor="b"/>
          <a:lstStyle>
            <a:lvl1pPr marL="0" indent="0">
              <a:buNone/>
              <a:defRPr sz="3653" b="1"/>
            </a:lvl1pPr>
            <a:lvl2pPr marL="695950" indent="0">
              <a:buNone/>
              <a:defRPr sz="3044" b="1"/>
            </a:lvl2pPr>
            <a:lvl3pPr marL="1391900" indent="0">
              <a:buNone/>
              <a:defRPr sz="2740" b="1"/>
            </a:lvl3pPr>
            <a:lvl4pPr marL="2087850" indent="0">
              <a:buNone/>
              <a:defRPr sz="2436" b="1"/>
            </a:lvl4pPr>
            <a:lvl5pPr marL="2783799" indent="0">
              <a:buNone/>
              <a:defRPr sz="2436" b="1"/>
            </a:lvl5pPr>
            <a:lvl6pPr marL="3479749" indent="0">
              <a:buNone/>
              <a:defRPr sz="2436" b="1"/>
            </a:lvl6pPr>
            <a:lvl7pPr marL="4175699" indent="0">
              <a:buNone/>
              <a:defRPr sz="2436" b="1"/>
            </a:lvl7pPr>
            <a:lvl8pPr marL="4871649" indent="0">
              <a:buNone/>
              <a:defRPr sz="2436" b="1"/>
            </a:lvl8pPr>
            <a:lvl9pPr marL="5567599" indent="0">
              <a:buNone/>
              <a:defRPr sz="2436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72542" y="3813281"/>
            <a:ext cx="6275167" cy="56087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960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449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2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712" y="695960"/>
            <a:ext cx="4760670" cy="2435860"/>
          </a:xfrm>
        </p:spPr>
        <p:txBody>
          <a:bodyPr anchor="b"/>
          <a:lstStyle>
            <a:lvl1pPr>
              <a:defRPr sz="487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75167" y="1503083"/>
            <a:ext cx="7472541" cy="7418740"/>
          </a:xfrm>
        </p:spPr>
        <p:txBody>
          <a:bodyPr/>
          <a:lstStyle>
            <a:lvl1pPr>
              <a:defRPr sz="4871"/>
            </a:lvl1pPr>
            <a:lvl2pPr>
              <a:defRPr sz="4262"/>
            </a:lvl2pPr>
            <a:lvl3pPr>
              <a:defRPr sz="3653"/>
            </a:lvl3pPr>
            <a:lvl4pPr>
              <a:defRPr sz="3044"/>
            </a:lvl4pPr>
            <a:lvl5pPr>
              <a:defRPr sz="3044"/>
            </a:lvl5pPr>
            <a:lvl6pPr>
              <a:defRPr sz="3044"/>
            </a:lvl6pPr>
            <a:lvl7pPr>
              <a:defRPr sz="3044"/>
            </a:lvl7pPr>
            <a:lvl8pPr>
              <a:defRPr sz="3044"/>
            </a:lvl8pPr>
            <a:lvl9pPr>
              <a:defRPr sz="30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712" y="3131820"/>
            <a:ext cx="4760670" cy="5802084"/>
          </a:xfrm>
        </p:spPr>
        <p:txBody>
          <a:bodyPr/>
          <a:lstStyle>
            <a:lvl1pPr marL="0" indent="0">
              <a:buNone/>
              <a:defRPr sz="2436"/>
            </a:lvl1pPr>
            <a:lvl2pPr marL="695950" indent="0">
              <a:buNone/>
              <a:defRPr sz="2131"/>
            </a:lvl2pPr>
            <a:lvl3pPr marL="1391900" indent="0">
              <a:buNone/>
              <a:defRPr sz="1827"/>
            </a:lvl3pPr>
            <a:lvl4pPr marL="2087850" indent="0">
              <a:buNone/>
              <a:defRPr sz="1522"/>
            </a:lvl4pPr>
            <a:lvl5pPr marL="2783799" indent="0">
              <a:buNone/>
              <a:defRPr sz="1522"/>
            </a:lvl5pPr>
            <a:lvl6pPr marL="3479749" indent="0">
              <a:buNone/>
              <a:defRPr sz="1522"/>
            </a:lvl6pPr>
            <a:lvl7pPr marL="4175699" indent="0">
              <a:buNone/>
              <a:defRPr sz="1522"/>
            </a:lvl7pPr>
            <a:lvl8pPr marL="4871649" indent="0">
              <a:buNone/>
              <a:defRPr sz="1522"/>
            </a:lvl8pPr>
            <a:lvl9pPr marL="5567599" indent="0">
              <a:buNone/>
              <a:defRPr sz="152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194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712" y="695960"/>
            <a:ext cx="4760670" cy="2435860"/>
          </a:xfrm>
        </p:spPr>
        <p:txBody>
          <a:bodyPr anchor="b"/>
          <a:lstStyle>
            <a:lvl1pPr>
              <a:defRPr sz="4871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75167" y="1503083"/>
            <a:ext cx="7472541" cy="7418740"/>
          </a:xfrm>
        </p:spPr>
        <p:txBody>
          <a:bodyPr anchor="t"/>
          <a:lstStyle>
            <a:lvl1pPr marL="0" indent="0">
              <a:buNone/>
              <a:defRPr sz="4871"/>
            </a:lvl1pPr>
            <a:lvl2pPr marL="695950" indent="0">
              <a:buNone/>
              <a:defRPr sz="4262"/>
            </a:lvl2pPr>
            <a:lvl3pPr marL="1391900" indent="0">
              <a:buNone/>
              <a:defRPr sz="3653"/>
            </a:lvl3pPr>
            <a:lvl4pPr marL="2087850" indent="0">
              <a:buNone/>
              <a:defRPr sz="3044"/>
            </a:lvl4pPr>
            <a:lvl5pPr marL="2783799" indent="0">
              <a:buNone/>
              <a:defRPr sz="3044"/>
            </a:lvl5pPr>
            <a:lvl6pPr marL="3479749" indent="0">
              <a:buNone/>
              <a:defRPr sz="3044"/>
            </a:lvl6pPr>
            <a:lvl7pPr marL="4175699" indent="0">
              <a:buNone/>
              <a:defRPr sz="3044"/>
            </a:lvl7pPr>
            <a:lvl8pPr marL="4871649" indent="0">
              <a:buNone/>
              <a:defRPr sz="3044"/>
            </a:lvl8pPr>
            <a:lvl9pPr marL="5567599" indent="0">
              <a:buNone/>
              <a:defRPr sz="304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712" y="3131820"/>
            <a:ext cx="4760670" cy="5802084"/>
          </a:xfrm>
        </p:spPr>
        <p:txBody>
          <a:bodyPr/>
          <a:lstStyle>
            <a:lvl1pPr marL="0" indent="0">
              <a:buNone/>
              <a:defRPr sz="2436"/>
            </a:lvl1pPr>
            <a:lvl2pPr marL="695950" indent="0">
              <a:buNone/>
              <a:defRPr sz="2131"/>
            </a:lvl2pPr>
            <a:lvl3pPr marL="1391900" indent="0">
              <a:buNone/>
              <a:defRPr sz="1827"/>
            </a:lvl3pPr>
            <a:lvl4pPr marL="2087850" indent="0">
              <a:buNone/>
              <a:defRPr sz="1522"/>
            </a:lvl4pPr>
            <a:lvl5pPr marL="2783799" indent="0">
              <a:buNone/>
              <a:defRPr sz="1522"/>
            </a:lvl5pPr>
            <a:lvl6pPr marL="3479749" indent="0">
              <a:buNone/>
              <a:defRPr sz="1522"/>
            </a:lvl6pPr>
            <a:lvl7pPr marL="4175699" indent="0">
              <a:buNone/>
              <a:defRPr sz="1522"/>
            </a:lvl7pPr>
            <a:lvl8pPr marL="4871649" indent="0">
              <a:buNone/>
              <a:defRPr sz="1522"/>
            </a:lvl8pPr>
            <a:lvl9pPr marL="5567599" indent="0">
              <a:buNone/>
              <a:defRPr sz="1522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8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4790" y="555804"/>
            <a:ext cx="12730996" cy="2017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4790" y="2779007"/>
            <a:ext cx="12730996" cy="6623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4790" y="9675780"/>
            <a:ext cx="3321129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0DFE53-5F9C-4D5C-B4C0-9C426084348E}" type="datetimeFigureOut">
              <a:rPr lang="ko-KR" altLang="en-US" smtClean="0"/>
              <a:t>2021-07-16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89441" y="9675780"/>
            <a:ext cx="4981694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24656" y="9675780"/>
            <a:ext cx="3321129" cy="555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A1B71D-E438-40F0-BBB2-0DEC9C6A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81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391900" rtl="0" eaLnBrk="1" latinLnBrk="1" hangingPunct="1">
        <a:lnSpc>
          <a:spcPct val="90000"/>
        </a:lnSpc>
        <a:spcBef>
          <a:spcPct val="0"/>
        </a:spcBef>
        <a:buNone/>
        <a:defRPr sz="66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7975" indent="-347975" algn="l" defTabSz="1391900" rtl="0" eaLnBrk="1" latinLnBrk="1" hangingPunct="1">
        <a:lnSpc>
          <a:spcPct val="90000"/>
        </a:lnSpc>
        <a:spcBef>
          <a:spcPts val="1522"/>
        </a:spcBef>
        <a:buFont typeface="Arial" panose="020B0604020202020204" pitchFamily="34" charset="0"/>
        <a:buChar char="•"/>
        <a:defRPr sz="4262" kern="1200">
          <a:solidFill>
            <a:schemeClr val="tx1"/>
          </a:solidFill>
          <a:latin typeface="+mn-lt"/>
          <a:ea typeface="+mn-ea"/>
          <a:cs typeface="+mn-cs"/>
        </a:defRPr>
      </a:lvl1pPr>
      <a:lvl2pPr marL="1043925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3653" kern="1200">
          <a:solidFill>
            <a:schemeClr val="tx1"/>
          </a:solidFill>
          <a:latin typeface="+mn-lt"/>
          <a:ea typeface="+mn-ea"/>
          <a:cs typeface="+mn-cs"/>
        </a:defRPr>
      </a:lvl2pPr>
      <a:lvl3pPr marL="1739875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3044" kern="1200">
          <a:solidFill>
            <a:schemeClr val="tx1"/>
          </a:solidFill>
          <a:latin typeface="+mn-lt"/>
          <a:ea typeface="+mn-ea"/>
          <a:cs typeface="+mn-cs"/>
        </a:defRPr>
      </a:lvl3pPr>
      <a:lvl4pPr marL="243582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4pPr>
      <a:lvl5pPr marL="313177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5pPr>
      <a:lvl6pPr marL="382772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6pPr>
      <a:lvl7pPr marL="452367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7pPr>
      <a:lvl8pPr marL="521962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8pPr>
      <a:lvl9pPr marL="5915574" indent="-347975" algn="l" defTabSz="1391900" rtl="0" eaLnBrk="1" latinLnBrk="1" hangingPunct="1">
        <a:lnSpc>
          <a:spcPct val="90000"/>
        </a:lnSpc>
        <a:spcBef>
          <a:spcPts val="761"/>
        </a:spcBef>
        <a:buFont typeface="Arial" panose="020B0604020202020204" pitchFamily="34" charset="0"/>
        <a:buChar char="•"/>
        <a:defRPr sz="27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1pPr>
      <a:lvl2pPr marL="695950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2pPr>
      <a:lvl3pPr marL="1391900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3pPr>
      <a:lvl4pPr marL="2087850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4pPr>
      <a:lvl5pPr marL="2783799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5pPr>
      <a:lvl6pPr marL="3479749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6pPr>
      <a:lvl7pPr marL="4175699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7pPr>
      <a:lvl8pPr marL="4871649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8pPr>
      <a:lvl9pPr marL="5567599" algn="l" defTabSz="1391900" rtl="0" eaLnBrk="1" latinLnBrk="1" hangingPunct="1">
        <a:defRPr sz="27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3.svg"/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12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jpeg"/><Relationship Id="rId15" Type="http://schemas.openxmlformats.org/officeDocument/2006/relationships/image" Target="../media/image15.svg"/><Relationship Id="rId10" Type="http://schemas.openxmlformats.org/officeDocument/2006/relationships/image" Target="../media/image8.png"/><Relationship Id="rId4" Type="http://schemas.openxmlformats.org/officeDocument/2006/relationships/image" Target="../media/image4.jpeg"/><Relationship Id="rId9" Type="http://schemas.openxmlformats.org/officeDocument/2006/relationships/image" Target="../media/image9.sv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CD7D1251-6377-41A6-A821-31D8C32B1003}"/>
              </a:ext>
            </a:extLst>
          </p:cNvPr>
          <p:cNvSpPr/>
          <p:nvPr/>
        </p:nvSpPr>
        <p:spPr>
          <a:xfrm>
            <a:off x="0" y="82951"/>
            <a:ext cx="3709700" cy="10627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DDEC2D33-C6F3-4799-858A-6454E2B6F192}"/>
              </a:ext>
            </a:extLst>
          </p:cNvPr>
          <p:cNvSpPr/>
          <p:nvPr/>
        </p:nvSpPr>
        <p:spPr>
          <a:xfrm>
            <a:off x="3670587" y="192612"/>
            <a:ext cx="3709700" cy="10627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D260F13-6E3B-45F7-B535-7808DF0CFA5F}"/>
              </a:ext>
            </a:extLst>
          </p:cNvPr>
          <p:cNvSpPr txBox="1"/>
          <p:nvPr/>
        </p:nvSpPr>
        <p:spPr>
          <a:xfrm>
            <a:off x="3169480" y="939567"/>
            <a:ext cx="47651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두두</a:t>
            </a:r>
            <a:r>
              <a:rPr lang="ko-KR" alt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 </a:t>
            </a:r>
            <a:r>
              <a:rPr lang="ko-KR" altLang="en-US" sz="4400" b="1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타이포_쌍문동 B" panose="02020803020101020101" pitchFamily="18" charset="-127"/>
                <a:ea typeface="타이포_쌍문동 B" panose="02020803020101020101" pitchFamily="18" charset="-127"/>
              </a:rPr>
              <a:t>라움플러스</a:t>
            </a:r>
            <a:endParaRPr lang="en-US" altLang="ko-KR" sz="4400" b="1" dirty="0">
              <a:latin typeface="타이포_쌍문동 B" panose="02020803020101020101" pitchFamily="18" charset="-127"/>
              <a:ea typeface="타이포_쌍문동 B" panose="02020803020101020101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0E00D9A9-E0BE-41C0-A1A4-21B540094D51}"/>
              </a:ext>
            </a:extLst>
          </p:cNvPr>
          <p:cNvSpPr/>
          <p:nvPr/>
        </p:nvSpPr>
        <p:spPr>
          <a:xfrm>
            <a:off x="667723" y="9142182"/>
            <a:ext cx="6044838" cy="12972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9C4056D1-9D20-4E21-8C5D-19B39D07D4D4}"/>
              </a:ext>
            </a:extLst>
          </p:cNvPr>
          <p:cNvSpPr txBox="1"/>
          <p:nvPr/>
        </p:nvSpPr>
        <p:spPr>
          <a:xfrm>
            <a:off x="3169480" y="393227"/>
            <a:ext cx="5604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2">
                    <a:lumMod val="5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중문의 </a:t>
            </a:r>
            <a:r>
              <a:rPr lang="ko-KR" altLang="en-US" sz="3600" b="1" dirty="0" err="1">
                <a:solidFill>
                  <a:schemeClr val="bg2">
                    <a:lumMod val="50000"/>
                  </a:schemeClr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모든것</a:t>
            </a:r>
            <a:endParaRPr lang="en-US" altLang="ko-KR" sz="3600" b="1" dirty="0">
              <a:solidFill>
                <a:schemeClr val="bg2">
                  <a:lumMod val="50000"/>
                </a:schemeClr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8E8CF4E3-EE03-4242-A100-1B2AD4D07E15}"/>
              </a:ext>
            </a:extLst>
          </p:cNvPr>
          <p:cNvSpPr txBox="1"/>
          <p:nvPr/>
        </p:nvSpPr>
        <p:spPr>
          <a:xfrm>
            <a:off x="3108933" y="1786396"/>
            <a:ext cx="4393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인간 행복을 추구하는 </a:t>
            </a:r>
            <a:r>
              <a:rPr lang="ko-KR" altLang="en-US" sz="1400" b="1" dirty="0" smtClean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기업 중문 </a:t>
            </a: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제작</a:t>
            </a:r>
            <a:r>
              <a:rPr lang="en-US" altLang="ko-KR" sz="14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, </a:t>
            </a:r>
            <a:r>
              <a:rPr lang="ko-KR" altLang="en-US" sz="14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설치 전문업체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97E222C9-C774-4687-9A19-2AD5F09F0A64}"/>
              </a:ext>
            </a:extLst>
          </p:cNvPr>
          <p:cNvSpPr txBox="1"/>
          <p:nvPr/>
        </p:nvSpPr>
        <p:spPr>
          <a:xfrm>
            <a:off x="292294" y="7412848"/>
            <a:ext cx="70879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000" b="1">
                <a:latin typeface="-윤고딕310" panose="02030504000101010101" pitchFamily="18" charset="-127"/>
                <a:ea typeface="-윤고딕310" panose="02030504000101010101" pitchFamily="18" charset="-127"/>
              </a:rPr>
              <a:t>RAUM </a:t>
            </a:r>
            <a:r>
              <a:rPr lang="en-US" altLang="ko-KR" sz="10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  <a:cs typeface="RomanS" panose="02000400000000000000" pitchFamily="2" charset="0"/>
              </a:rPr>
              <a:t>PLUS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C3495DBE-8627-4D2D-A8ED-59BA57CFB456}"/>
              </a:ext>
            </a:extLst>
          </p:cNvPr>
          <p:cNvSpPr txBox="1"/>
          <p:nvPr/>
        </p:nvSpPr>
        <p:spPr>
          <a:xfrm>
            <a:off x="828661" y="9956339"/>
            <a:ext cx="24416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실내용 자동문 </a:t>
            </a:r>
            <a:r>
              <a:rPr lang="en-US" altLang="ko-KR" sz="1000" b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100</a:t>
            </a:r>
            <a:r>
              <a:rPr lang="ko-KR" altLang="en-US" sz="1000" b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만회 시험성적서 획득</a:t>
            </a:r>
            <a:endParaRPr lang="en-US" altLang="ko-KR" sz="1000" b="1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000" b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중소기업청 실내용 자동문 품질인증서 획득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0A4A2824-3775-4B1C-9388-2AA0D3A7E49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79814"/>
            <a:ext cx="7380286" cy="508143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BE0BC47-C1E8-480F-A12B-C75CF6991723}"/>
              </a:ext>
            </a:extLst>
          </p:cNvPr>
          <p:cNvSpPr txBox="1"/>
          <p:nvPr/>
        </p:nvSpPr>
        <p:spPr>
          <a:xfrm>
            <a:off x="2321724" y="8839910"/>
            <a:ext cx="26977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Glass Doors Glass Sliiding Doors</a:t>
            </a:r>
            <a:endParaRPr lang="ko-KR" altLang="en-US" sz="14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11109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F7A03CBE-1A00-4043-9DB9-AA7AEE223B2A}"/>
              </a:ext>
            </a:extLst>
          </p:cNvPr>
          <p:cNvSpPr txBox="1"/>
          <p:nvPr/>
        </p:nvSpPr>
        <p:spPr>
          <a:xfrm>
            <a:off x="0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1</a:t>
            </a:r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65EE3F15-D2D5-4E6C-B46D-F94EA6211F89}"/>
              </a:ext>
            </a:extLst>
          </p:cNvPr>
          <p:cNvSpPr txBox="1"/>
          <p:nvPr/>
        </p:nvSpPr>
        <p:spPr>
          <a:xfrm>
            <a:off x="14458889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25F87F5F-6D15-478D-9EE4-BFA366626C65}"/>
              </a:ext>
            </a:extLst>
          </p:cNvPr>
          <p:cNvSpPr txBox="1"/>
          <p:nvPr/>
        </p:nvSpPr>
        <p:spPr>
          <a:xfrm>
            <a:off x="321678" y="606376"/>
            <a:ext cx="32271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슬라이딩 도어 </a:t>
            </a:r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Sliding Door</a:t>
            </a:r>
            <a:endParaRPr lang="ko-KR" altLang="en-US" sz="2000" b="1">
              <a:solidFill>
                <a:srgbClr val="6C61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A80D174A-7E77-403B-8A85-42901151D03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17" t="4310" r="18007" b="14404"/>
          <a:stretch/>
        </p:blipFill>
        <p:spPr>
          <a:xfrm>
            <a:off x="609539" y="1726539"/>
            <a:ext cx="6160921" cy="600234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="" xmlns:a16="http://schemas.microsoft.com/office/drawing/2014/main" id="{1E40DA29-6162-4D25-93AD-54A0B84BCCE9}"/>
              </a:ext>
            </a:extLst>
          </p:cNvPr>
          <p:cNvGrpSpPr/>
          <p:nvPr/>
        </p:nvGrpSpPr>
        <p:grpSpPr>
          <a:xfrm>
            <a:off x="514936" y="8008209"/>
            <a:ext cx="4679364" cy="1824815"/>
            <a:chOff x="2524613" y="8251741"/>
            <a:chExt cx="4679364" cy="1824815"/>
          </a:xfrm>
        </p:grpSpPr>
        <p:sp>
          <p:nvSpPr>
            <p:cNvPr id="58" name="TextBox 57">
              <a:extLst>
                <a:ext uri="{FF2B5EF4-FFF2-40B4-BE49-F238E27FC236}">
                  <a16:creationId xmlns="" xmlns:a16="http://schemas.microsoft.com/office/drawing/2014/main" id="{EC73741B-DA3B-409F-B4E2-0FC3A002631A}"/>
                </a:ext>
              </a:extLst>
            </p:cNvPr>
            <p:cNvSpPr txBox="1"/>
            <p:nvPr/>
          </p:nvSpPr>
          <p:spPr>
            <a:xfrm>
              <a:off x="2535163" y="8612219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소재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="" xmlns:a16="http://schemas.microsoft.com/office/drawing/2014/main" id="{998D190C-1EBD-49D8-A7B7-4E7021D4155E}"/>
                </a:ext>
              </a:extLst>
            </p:cNvPr>
            <p:cNvSpPr txBox="1"/>
            <p:nvPr/>
          </p:nvSpPr>
          <p:spPr>
            <a:xfrm>
              <a:off x="3090350" y="8612219"/>
              <a:ext cx="1976823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도어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알루미늄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+PVC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유리 가스켓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상부레일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알루미늄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+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양방향 댐퍼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유리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5T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강화유리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="" xmlns:a16="http://schemas.microsoft.com/office/drawing/2014/main" id="{43A302A7-02F4-4FAD-BF0E-B35A0EDF11D8}"/>
                </a:ext>
              </a:extLst>
            </p:cNvPr>
            <p:cNvSpPr txBox="1"/>
            <p:nvPr/>
          </p:nvSpPr>
          <p:spPr>
            <a:xfrm>
              <a:off x="2535163" y="9275595"/>
              <a:ext cx="5309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사이즈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="" xmlns:a16="http://schemas.microsoft.com/office/drawing/2014/main" id="{23C9E87B-A507-4EE5-BA4B-3D4D4335778F}"/>
                </a:ext>
              </a:extLst>
            </p:cNvPr>
            <p:cNvSpPr txBox="1"/>
            <p:nvPr/>
          </p:nvSpPr>
          <p:spPr>
            <a:xfrm>
              <a:off x="3090350" y="9275595"/>
              <a:ext cx="411362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W: 800mm ~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최대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1400mm  x  D: 42mm  x  H:2100mm~2400mm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="" xmlns:a16="http://schemas.microsoft.com/office/drawing/2014/main" id="{3F621594-E347-4B74-9205-3D045D54FE0D}"/>
                </a:ext>
              </a:extLst>
            </p:cNvPr>
            <p:cNvSpPr txBox="1"/>
            <p:nvPr/>
          </p:nvSpPr>
          <p:spPr>
            <a:xfrm>
              <a:off x="2535163" y="9676446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색상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8FAF049D-F1DF-4BE8-93F9-0023CA6F59AF}"/>
                </a:ext>
              </a:extLst>
            </p:cNvPr>
            <p:cNvSpPr txBox="1"/>
            <p:nvPr/>
          </p:nvSpPr>
          <p:spPr>
            <a:xfrm>
              <a:off x="3090350" y="9676446"/>
              <a:ext cx="302999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아노다이징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블랙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샴페인 골드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불소수지도장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블랙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화이트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브론즈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메탈릭 차콜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="" xmlns:a16="http://schemas.microsoft.com/office/drawing/2014/main" id="{37979CB2-2AF9-476A-A114-ABD56A9F241E}"/>
                </a:ext>
              </a:extLst>
            </p:cNvPr>
            <p:cNvSpPr txBox="1"/>
            <p:nvPr/>
          </p:nvSpPr>
          <p:spPr>
            <a:xfrm>
              <a:off x="2524613" y="8251741"/>
              <a:ext cx="1420325" cy="3038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74" b="1">
                  <a:solidFill>
                    <a:schemeClr val="bg2">
                      <a:lumMod val="50000"/>
                    </a:schemeClr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SPECIFICATION</a:t>
              </a:r>
              <a:endParaRPr lang="ko-KR" altLang="en-US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173B332F-DEB8-4404-B939-1874982738D6}"/>
              </a:ext>
            </a:extLst>
          </p:cNvPr>
          <p:cNvSpPr txBox="1"/>
          <p:nvPr/>
        </p:nvSpPr>
        <p:spPr>
          <a:xfrm>
            <a:off x="321678" y="1114128"/>
            <a:ext cx="51764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슬림하고 견고한 알루미늄 프레임 도어로 취향에 따라 다양한 색상과 디자인을 선택할 수 있어</a:t>
            </a:r>
            <a:endParaRPr lang="en-US" altLang="ko-KR" sz="1000" b="1">
              <a:solidFill>
                <a:schemeClr val="bg2">
                  <a:lumMod val="50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집안의 인테리어를 머던하고 분위기 있게 연출 해줍니다</a:t>
            </a:r>
            <a:r>
              <a:rPr lang="en-US" altLang="ko-KR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.</a:t>
            </a:r>
            <a:endParaRPr lang="ko-KR" altLang="en-US" sz="1000" b="1">
              <a:solidFill>
                <a:schemeClr val="bg2">
                  <a:lumMod val="50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pic>
        <p:nvPicPr>
          <p:cNvPr id="67" name="그림 66">
            <a:extLst>
              <a:ext uri="{FF2B5EF4-FFF2-40B4-BE49-F238E27FC236}">
                <a16:creationId xmlns="" xmlns:a16="http://schemas.microsoft.com/office/drawing/2014/main" id="{87929E1D-C58F-4D47-BECD-4F0B32F88E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90" t="3076" r="1609" b="16440"/>
          <a:stretch/>
        </p:blipFill>
        <p:spPr>
          <a:xfrm>
            <a:off x="7521966" y="1514239"/>
            <a:ext cx="3516188" cy="2666427"/>
          </a:xfrm>
          <a:prstGeom prst="rect">
            <a:avLst/>
          </a:prstGeom>
        </p:spPr>
      </p:pic>
      <p:pic>
        <p:nvPicPr>
          <p:cNvPr id="69" name="그림 68">
            <a:extLst>
              <a:ext uri="{FF2B5EF4-FFF2-40B4-BE49-F238E27FC236}">
                <a16:creationId xmlns="" xmlns:a16="http://schemas.microsoft.com/office/drawing/2014/main" id="{11C0C735-E1DD-4DCA-BB1B-67C9571284D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69" r="6740" b="17268"/>
          <a:stretch/>
        </p:blipFill>
        <p:spPr>
          <a:xfrm>
            <a:off x="7521966" y="4386031"/>
            <a:ext cx="3516188" cy="266642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2DED200A-B97C-4F19-818B-44EB8F24C58B}"/>
              </a:ext>
            </a:extLst>
          </p:cNvPr>
          <p:cNvSpPr/>
          <p:nvPr/>
        </p:nvSpPr>
        <p:spPr>
          <a:xfrm>
            <a:off x="0" y="8295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="" xmlns:a16="http://schemas.microsoft.com/office/drawing/2014/main" id="{8F6D0E40-409E-4407-B4DB-23AF8E9C2FC2}"/>
              </a:ext>
            </a:extLst>
          </p:cNvPr>
          <p:cNvSpPr/>
          <p:nvPr/>
        </p:nvSpPr>
        <p:spPr>
          <a:xfrm>
            <a:off x="7380575" y="18922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E3C27225-B4BE-47EF-B740-5D158616223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5" r="10210" b="10383"/>
          <a:stretch/>
        </p:blipFill>
        <p:spPr>
          <a:xfrm>
            <a:off x="11336907" y="1514237"/>
            <a:ext cx="3121982" cy="2668192"/>
          </a:xfrm>
          <a:prstGeom prst="rect">
            <a:avLst/>
          </a:prstGeom>
        </p:spPr>
      </p:pic>
      <p:sp>
        <p:nvSpPr>
          <p:cNvPr id="86" name="TextBox 85">
            <a:extLst>
              <a:ext uri="{FF2B5EF4-FFF2-40B4-BE49-F238E27FC236}">
                <a16:creationId xmlns="" xmlns:a16="http://schemas.microsoft.com/office/drawing/2014/main" id="{7C3E3F28-E609-4E6F-A20B-2713F9EE4C89}"/>
              </a:ext>
            </a:extLst>
          </p:cNvPr>
          <p:cNvSpPr txBox="1"/>
          <p:nvPr/>
        </p:nvSpPr>
        <p:spPr>
          <a:xfrm>
            <a:off x="11336907" y="4513770"/>
            <a:ext cx="19287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현대적인 모던한 디자인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="" xmlns:a16="http://schemas.microsoft.com/office/drawing/2014/main" id="{FD81E057-DCF8-4847-86B2-BBA39DC8C2D2}"/>
              </a:ext>
            </a:extLst>
          </p:cNvPr>
          <p:cNvSpPr txBox="1"/>
          <p:nvPr/>
        </p:nvSpPr>
        <p:spPr>
          <a:xfrm>
            <a:off x="11352448" y="4944034"/>
            <a:ext cx="237116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슬림한 고급 알루미늄 프레임과</a:t>
            </a:r>
            <a:endParaRPr lang="en-US" altLang="ko-KR" sz="10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디자인 유리를 적용하여 집안의 분위기를 </a:t>
            </a:r>
            <a:endParaRPr lang="en-US" altLang="ko-KR" sz="10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한 단계 업그레이드 해보세요</a:t>
            </a:r>
            <a:r>
              <a: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.</a:t>
            </a:r>
            <a:endParaRPr lang="ko-KR" altLang="en-US" sz="10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="" xmlns:a16="http://schemas.microsoft.com/office/drawing/2014/main" id="{62EDBA9F-C00C-4F7A-8D57-16DFC1B32070}"/>
              </a:ext>
            </a:extLst>
          </p:cNvPr>
          <p:cNvSpPr txBox="1"/>
          <p:nvPr/>
        </p:nvSpPr>
        <p:spPr>
          <a:xfrm>
            <a:off x="11352448" y="5903865"/>
            <a:ext cx="21531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다양한 옵션과 맞춤 디자인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="" xmlns:a16="http://schemas.microsoft.com/office/drawing/2014/main" id="{7A5E5E3F-2DC9-4CEC-8533-D0B9889014BB}"/>
              </a:ext>
            </a:extLst>
          </p:cNvPr>
          <p:cNvSpPr txBox="1"/>
          <p:nvPr/>
        </p:nvSpPr>
        <p:spPr>
          <a:xfrm>
            <a:off x="11367989" y="6334129"/>
            <a:ext cx="209544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주변 인테이어에 따라 다양한 색상과</a:t>
            </a:r>
            <a:endParaRPr lang="en-US" altLang="ko-KR" sz="10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프레임 두께 선택 가능하며</a:t>
            </a:r>
            <a:endParaRPr lang="en-US" altLang="ko-KR" sz="10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상하 레일의 매립과 노출 선택가능</a:t>
            </a:r>
          </a:p>
        </p:txBody>
      </p:sp>
      <p:grpSp>
        <p:nvGrpSpPr>
          <p:cNvPr id="92" name="그룹 91">
            <a:extLst>
              <a:ext uri="{FF2B5EF4-FFF2-40B4-BE49-F238E27FC236}">
                <a16:creationId xmlns="" xmlns:a16="http://schemas.microsoft.com/office/drawing/2014/main" id="{3C9638BC-A6C7-4448-B000-78C2AB92975A}"/>
              </a:ext>
            </a:extLst>
          </p:cNvPr>
          <p:cNvGrpSpPr/>
          <p:nvPr/>
        </p:nvGrpSpPr>
        <p:grpSpPr>
          <a:xfrm>
            <a:off x="7990116" y="7728879"/>
            <a:ext cx="5946374" cy="2409529"/>
            <a:chOff x="8113427" y="7139944"/>
            <a:chExt cx="6219001" cy="2520000"/>
          </a:xfrm>
        </p:grpSpPr>
        <p:pic>
          <p:nvPicPr>
            <p:cNvPr id="93" name="그래픽 92">
              <a:extLst>
                <a:ext uri="{FF2B5EF4-FFF2-40B4-BE49-F238E27FC236}">
                  <a16:creationId xmlns="" xmlns:a16="http://schemas.microsoft.com/office/drawing/2014/main" id="{97BC69BD-103A-44A8-BE1A-572E023299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=""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113427" y="7139944"/>
              <a:ext cx="1097778" cy="2520000"/>
            </a:xfrm>
            <a:prstGeom prst="rect">
              <a:avLst/>
            </a:prstGeom>
          </p:spPr>
        </p:pic>
        <p:pic>
          <p:nvPicPr>
            <p:cNvPr id="94" name="그래픽 93">
              <a:extLst>
                <a:ext uri="{FF2B5EF4-FFF2-40B4-BE49-F238E27FC236}">
                  <a16:creationId xmlns="" xmlns:a16="http://schemas.microsoft.com/office/drawing/2014/main" id="{E1861AC9-67CA-4CF5-BA0E-8664487990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=""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0657950" y="7139944"/>
              <a:ext cx="1097778" cy="2520000"/>
            </a:xfrm>
            <a:prstGeom prst="rect">
              <a:avLst/>
            </a:prstGeom>
          </p:spPr>
        </p:pic>
        <p:pic>
          <p:nvPicPr>
            <p:cNvPr id="95" name="그래픽 94">
              <a:extLst>
                <a:ext uri="{FF2B5EF4-FFF2-40B4-BE49-F238E27FC236}">
                  <a16:creationId xmlns="" xmlns:a16="http://schemas.microsoft.com/office/drawing/2014/main" id="{971B3044-6D48-4165-AA5B-0676A0D81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=""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9395491" y="7139944"/>
              <a:ext cx="1097778" cy="2520000"/>
            </a:xfrm>
            <a:prstGeom prst="rect">
              <a:avLst/>
            </a:prstGeom>
          </p:spPr>
        </p:pic>
        <p:pic>
          <p:nvPicPr>
            <p:cNvPr id="96" name="그래픽 95">
              <a:extLst>
                <a:ext uri="{FF2B5EF4-FFF2-40B4-BE49-F238E27FC236}">
                  <a16:creationId xmlns="" xmlns:a16="http://schemas.microsoft.com/office/drawing/2014/main" id="{081FCB14-FE0B-454D-9EE0-B43ACB937038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=""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11929340" y="7139944"/>
              <a:ext cx="1097778" cy="2520000"/>
            </a:xfrm>
            <a:prstGeom prst="rect">
              <a:avLst/>
            </a:prstGeom>
          </p:spPr>
        </p:pic>
        <p:pic>
          <p:nvPicPr>
            <p:cNvPr id="97" name="그래픽 96">
              <a:extLst>
                <a:ext uri="{FF2B5EF4-FFF2-40B4-BE49-F238E27FC236}">
                  <a16:creationId xmlns="" xmlns:a16="http://schemas.microsoft.com/office/drawing/2014/main" id="{E07C80D6-2A39-4ADF-A7D6-07092B409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=""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3234650" y="7139944"/>
              <a:ext cx="1097778" cy="2520000"/>
            </a:xfrm>
            <a:prstGeom prst="rect">
              <a:avLst/>
            </a:prstGeom>
          </p:spPr>
        </p:pic>
      </p:grpSp>
      <p:sp>
        <p:nvSpPr>
          <p:cNvPr id="98" name="TextBox 97">
            <a:extLst>
              <a:ext uri="{FF2B5EF4-FFF2-40B4-BE49-F238E27FC236}">
                <a16:creationId xmlns="" xmlns:a16="http://schemas.microsoft.com/office/drawing/2014/main" id="{5617547D-8ACA-4DA3-AA91-5F542C465B27}"/>
              </a:ext>
            </a:extLst>
          </p:cNvPr>
          <p:cNvSpPr txBox="1"/>
          <p:nvPr/>
        </p:nvSpPr>
        <p:spPr>
          <a:xfrm>
            <a:off x="8103568" y="7272659"/>
            <a:ext cx="32772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등분에 따라 유리를 선택하여 맞춤 유리로 제작 가능 합니다</a:t>
            </a:r>
            <a:r>
              <a: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7851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F7A03CBE-1A00-4043-9DB9-AA7AEE223B2A}"/>
              </a:ext>
            </a:extLst>
          </p:cNvPr>
          <p:cNvSpPr txBox="1"/>
          <p:nvPr/>
        </p:nvSpPr>
        <p:spPr>
          <a:xfrm>
            <a:off x="-1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3</a:t>
            </a:r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65EE3F15-D2D5-4E6C-B46D-F94EA6211F89}"/>
              </a:ext>
            </a:extLst>
          </p:cNvPr>
          <p:cNvSpPr txBox="1"/>
          <p:nvPr/>
        </p:nvSpPr>
        <p:spPr>
          <a:xfrm>
            <a:off x="14458889" y="10024089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4</a:t>
            </a:r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25F87F5F-6D15-478D-9EE4-BFA366626C65}"/>
              </a:ext>
            </a:extLst>
          </p:cNvPr>
          <p:cNvSpPr txBox="1"/>
          <p:nvPr/>
        </p:nvSpPr>
        <p:spPr>
          <a:xfrm>
            <a:off x="321678" y="606376"/>
            <a:ext cx="29241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여닫이 도어 </a:t>
            </a:r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Swing Door</a:t>
            </a:r>
            <a:endParaRPr lang="ko-KR" altLang="en-US" sz="2000" b="1">
              <a:solidFill>
                <a:srgbClr val="6C61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173B332F-DEB8-4404-B939-1874982738D6}"/>
              </a:ext>
            </a:extLst>
          </p:cNvPr>
          <p:cNvSpPr txBox="1"/>
          <p:nvPr/>
        </p:nvSpPr>
        <p:spPr>
          <a:xfrm>
            <a:off x="321678" y="1114128"/>
            <a:ext cx="42643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문턱이 없어 편리한 이동이 가능하며 다양한 평면 구성이 가능한 여닫이 도어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2DED200A-B97C-4F19-818B-44EB8F24C58B}"/>
              </a:ext>
            </a:extLst>
          </p:cNvPr>
          <p:cNvSpPr/>
          <p:nvPr/>
        </p:nvSpPr>
        <p:spPr>
          <a:xfrm>
            <a:off x="0" y="8295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="" xmlns:a16="http://schemas.microsoft.com/office/drawing/2014/main" id="{8F6D0E40-409E-4407-B4DB-23AF8E9C2FC2}"/>
              </a:ext>
            </a:extLst>
          </p:cNvPr>
          <p:cNvSpPr/>
          <p:nvPr/>
        </p:nvSpPr>
        <p:spPr>
          <a:xfrm>
            <a:off x="7380575" y="18922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2" name="그림 31">
            <a:extLst>
              <a:ext uri="{FF2B5EF4-FFF2-40B4-BE49-F238E27FC236}">
                <a16:creationId xmlns="" xmlns:a16="http://schemas.microsoft.com/office/drawing/2014/main" id="{E1233D6C-91A4-474C-A061-6D8A3AAC021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11" t="13172" r="32307" b="15409"/>
          <a:stretch/>
        </p:blipFill>
        <p:spPr>
          <a:xfrm>
            <a:off x="806676" y="1647645"/>
            <a:ext cx="5759937" cy="6213290"/>
          </a:xfrm>
          <a:prstGeom prst="rect">
            <a:avLst/>
          </a:prstGeom>
        </p:spPr>
      </p:pic>
      <p:grpSp>
        <p:nvGrpSpPr>
          <p:cNvPr id="35" name="그룹 34">
            <a:extLst>
              <a:ext uri="{FF2B5EF4-FFF2-40B4-BE49-F238E27FC236}">
                <a16:creationId xmlns="" xmlns:a16="http://schemas.microsoft.com/office/drawing/2014/main" id="{2E47F0A0-9E74-4AAE-82D8-C2190681D8B5}"/>
              </a:ext>
            </a:extLst>
          </p:cNvPr>
          <p:cNvGrpSpPr/>
          <p:nvPr/>
        </p:nvGrpSpPr>
        <p:grpSpPr>
          <a:xfrm>
            <a:off x="911469" y="8284401"/>
            <a:ext cx="4668814" cy="1739688"/>
            <a:chOff x="282405" y="8438768"/>
            <a:chExt cx="4668814" cy="1739688"/>
          </a:xfrm>
        </p:grpSpPr>
        <p:grpSp>
          <p:nvGrpSpPr>
            <p:cNvPr id="36" name="그룹 35">
              <a:extLst>
                <a:ext uri="{FF2B5EF4-FFF2-40B4-BE49-F238E27FC236}">
                  <a16:creationId xmlns="" xmlns:a16="http://schemas.microsoft.com/office/drawing/2014/main" id="{640A27D6-FF6E-4D1A-8642-A314D9842CA3}"/>
                </a:ext>
              </a:extLst>
            </p:cNvPr>
            <p:cNvGrpSpPr/>
            <p:nvPr/>
          </p:nvGrpSpPr>
          <p:grpSpPr>
            <a:xfrm>
              <a:off x="282405" y="8782438"/>
              <a:ext cx="4668814" cy="1396018"/>
              <a:chOff x="2535163" y="8153723"/>
              <a:chExt cx="4668814" cy="1396018"/>
            </a:xfrm>
          </p:grpSpPr>
          <p:sp>
            <p:nvSpPr>
              <p:cNvPr id="38" name="TextBox 37">
                <a:extLst>
                  <a:ext uri="{FF2B5EF4-FFF2-40B4-BE49-F238E27FC236}">
                    <a16:creationId xmlns="" xmlns:a16="http://schemas.microsoft.com/office/drawing/2014/main" id="{276D04AE-CA93-4D49-B201-33315C0B807B}"/>
                  </a:ext>
                </a:extLst>
              </p:cNvPr>
              <p:cNvSpPr txBox="1"/>
              <p:nvPr/>
            </p:nvSpPr>
            <p:spPr>
              <a:xfrm>
                <a:off x="2535163" y="8153723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소재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="" xmlns:a16="http://schemas.microsoft.com/office/drawing/2014/main" id="{8BD05CDA-7F3F-44F9-861C-1BDD1E3F32AF}"/>
                  </a:ext>
                </a:extLst>
              </p:cNvPr>
              <p:cNvSpPr txBox="1"/>
              <p:nvPr/>
            </p:nvSpPr>
            <p:spPr>
              <a:xfrm>
                <a:off x="3090350" y="8153723"/>
                <a:ext cx="19768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도어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알루미늄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+PVC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 가스켓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5T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강화유리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="" xmlns:a16="http://schemas.microsoft.com/office/drawing/2014/main" id="{930A7678-F2C1-4322-A86B-8EEC1CF04B0B}"/>
                  </a:ext>
                </a:extLst>
              </p:cNvPr>
              <p:cNvSpPr txBox="1"/>
              <p:nvPr/>
            </p:nvSpPr>
            <p:spPr>
              <a:xfrm>
                <a:off x="2535163" y="8693728"/>
                <a:ext cx="53091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사이즈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="" xmlns:a16="http://schemas.microsoft.com/office/drawing/2014/main" id="{0201D685-781F-4F3D-854D-34C93DEDDE86}"/>
                  </a:ext>
                </a:extLst>
              </p:cNvPr>
              <p:cNvSpPr txBox="1"/>
              <p:nvPr/>
            </p:nvSpPr>
            <p:spPr>
              <a:xfrm>
                <a:off x="3090350" y="8693728"/>
                <a:ext cx="411362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W: 700mm ~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최대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1400mm  x  D: 40mm  x  H:2100mm~2400mm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="" xmlns:a16="http://schemas.microsoft.com/office/drawing/2014/main" id="{62E51A65-30DF-4ECB-B9FB-10206DE6F5B1}"/>
                  </a:ext>
                </a:extLst>
              </p:cNvPr>
              <p:cNvSpPr txBox="1"/>
              <p:nvPr/>
            </p:nvSpPr>
            <p:spPr>
              <a:xfrm>
                <a:off x="2535163" y="9149631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색상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="" xmlns:a16="http://schemas.microsoft.com/office/drawing/2014/main" id="{316B73AF-6458-4EC3-8122-2E4DFADE1E32}"/>
                  </a:ext>
                </a:extLst>
              </p:cNvPr>
              <p:cNvSpPr txBox="1"/>
              <p:nvPr/>
            </p:nvSpPr>
            <p:spPr>
              <a:xfrm>
                <a:off x="3090350" y="9149631"/>
                <a:ext cx="302999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아노다이징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샴페인 골드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불소수지도장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화이트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브론즈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메탈릭 차콜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E0F1BA3C-2AC8-4790-83FE-3F8130F8AB2A}"/>
                </a:ext>
              </a:extLst>
            </p:cNvPr>
            <p:cNvSpPr txBox="1"/>
            <p:nvPr/>
          </p:nvSpPr>
          <p:spPr>
            <a:xfrm>
              <a:off x="282405" y="8438768"/>
              <a:ext cx="1420325" cy="3038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74" b="1">
                  <a:solidFill>
                    <a:schemeClr val="bg2">
                      <a:lumMod val="50000"/>
                    </a:schemeClr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SPECIFICATION</a:t>
              </a:r>
              <a:endParaRPr lang="ko-KR" altLang="en-US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grpSp>
        <p:nvGrpSpPr>
          <p:cNvPr id="46" name="그룹 45">
            <a:extLst>
              <a:ext uri="{FF2B5EF4-FFF2-40B4-BE49-F238E27FC236}">
                <a16:creationId xmlns="" xmlns:a16="http://schemas.microsoft.com/office/drawing/2014/main" id="{8B0EE419-88BB-46DA-B266-64F877EFA48F}"/>
              </a:ext>
            </a:extLst>
          </p:cNvPr>
          <p:cNvGrpSpPr/>
          <p:nvPr/>
        </p:nvGrpSpPr>
        <p:grpSpPr>
          <a:xfrm>
            <a:off x="7380001" y="728961"/>
            <a:ext cx="6869400" cy="2364809"/>
            <a:chOff x="-17278" y="5066790"/>
            <a:chExt cx="7395977" cy="2546085"/>
          </a:xfrm>
        </p:grpSpPr>
        <p:pic>
          <p:nvPicPr>
            <p:cNvPr id="47" name="그림 46">
              <a:extLst>
                <a:ext uri="{FF2B5EF4-FFF2-40B4-BE49-F238E27FC236}">
                  <a16:creationId xmlns="" xmlns:a16="http://schemas.microsoft.com/office/drawing/2014/main" id="{D54A2605-D295-499E-B36E-9E1E8BB514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611" t="13172" r="32307" b="15409"/>
            <a:stretch/>
          </p:blipFill>
          <p:spPr>
            <a:xfrm>
              <a:off x="-17278" y="5070484"/>
              <a:ext cx="2356885" cy="2542391"/>
            </a:xfrm>
            <a:prstGeom prst="rect">
              <a:avLst/>
            </a:prstGeom>
          </p:spPr>
        </p:pic>
        <p:pic>
          <p:nvPicPr>
            <p:cNvPr id="48" name="그림 47">
              <a:extLst>
                <a:ext uri="{FF2B5EF4-FFF2-40B4-BE49-F238E27FC236}">
                  <a16:creationId xmlns="" xmlns:a16="http://schemas.microsoft.com/office/drawing/2014/main" id="{A23948B6-59DC-4EFC-A0CB-3FFED124E7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48" t="17247" r="26897" b="12522"/>
            <a:stretch/>
          </p:blipFill>
          <p:spPr>
            <a:xfrm>
              <a:off x="2502267" y="5066790"/>
              <a:ext cx="2356886" cy="2542391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="" xmlns:a16="http://schemas.microsoft.com/office/drawing/2014/main" id="{30D17598-C7B5-489A-B1A8-7F8FFBA6A3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700" t="15767" r="28103" b="6328"/>
            <a:stretch/>
          </p:blipFill>
          <p:spPr>
            <a:xfrm>
              <a:off x="5021813" y="5066790"/>
              <a:ext cx="2356886" cy="2542391"/>
            </a:xfrm>
            <a:prstGeom prst="rect">
              <a:avLst/>
            </a:prstGeom>
          </p:spPr>
        </p:pic>
      </p:grpSp>
      <p:grpSp>
        <p:nvGrpSpPr>
          <p:cNvPr id="54" name="그룹 53">
            <a:extLst>
              <a:ext uri="{FF2B5EF4-FFF2-40B4-BE49-F238E27FC236}">
                <a16:creationId xmlns="" xmlns:a16="http://schemas.microsoft.com/office/drawing/2014/main" id="{9AEBC897-7872-4F3E-8D75-A5A364209856}"/>
              </a:ext>
            </a:extLst>
          </p:cNvPr>
          <p:cNvGrpSpPr/>
          <p:nvPr/>
        </p:nvGrpSpPr>
        <p:grpSpPr>
          <a:xfrm>
            <a:off x="7380000" y="3791159"/>
            <a:ext cx="2803484" cy="830374"/>
            <a:chOff x="7948529" y="3218761"/>
            <a:chExt cx="2803484" cy="830374"/>
          </a:xfrm>
        </p:grpSpPr>
        <p:sp>
          <p:nvSpPr>
            <p:cNvPr id="55" name="TextBox 54">
              <a:extLst>
                <a:ext uri="{FF2B5EF4-FFF2-40B4-BE49-F238E27FC236}">
                  <a16:creationId xmlns="" xmlns:a16="http://schemas.microsoft.com/office/drawing/2014/main" id="{8CC067B8-0F6F-4F22-8254-8BC70B07DAF3}"/>
                </a:ext>
              </a:extLst>
            </p:cNvPr>
            <p:cNvSpPr txBox="1"/>
            <p:nvPr/>
          </p:nvSpPr>
          <p:spPr>
            <a:xfrm>
              <a:off x="7948529" y="3218761"/>
              <a:ext cx="1928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강한 내구성의 하드웨어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="" xmlns:a16="http://schemas.microsoft.com/office/drawing/2014/main" id="{42185464-5855-40C9-A0C8-FFFAF36491C4}"/>
                </a:ext>
              </a:extLst>
            </p:cNvPr>
            <p:cNvSpPr txBox="1"/>
            <p:nvPr/>
          </p:nvSpPr>
          <p:spPr>
            <a:xfrm>
              <a:off x="7964070" y="3649025"/>
              <a:ext cx="27879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독일재 손잡이를 적용하여 차갑지 않고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부드러운 촉감으로 사용자의 만족도를 높여줍니다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6494CA72-3FAC-4013-B3EA-769F89460F2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9" t="6214" r="22152" b="5013"/>
          <a:stretch/>
        </p:blipFill>
        <p:spPr>
          <a:xfrm>
            <a:off x="10479473" y="3791159"/>
            <a:ext cx="3979416" cy="3397620"/>
          </a:xfrm>
          <a:prstGeom prst="rect">
            <a:avLst/>
          </a:prstGeom>
        </p:spPr>
      </p:pic>
      <p:grpSp>
        <p:nvGrpSpPr>
          <p:cNvPr id="71" name="그룹 70">
            <a:extLst>
              <a:ext uri="{FF2B5EF4-FFF2-40B4-BE49-F238E27FC236}">
                <a16:creationId xmlns="" xmlns:a16="http://schemas.microsoft.com/office/drawing/2014/main" id="{B05FC9C8-1CB4-4263-8F36-FFDB1A9B94ED}"/>
              </a:ext>
            </a:extLst>
          </p:cNvPr>
          <p:cNvGrpSpPr/>
          <p:nvPr/>
        </p:nvGrpSpPr>
        <p:grpSpPr>
          <a:xfrm>
            <a:off x="7411082" y="6093876"/>
            <a:ext cx="2502119" cy="984262"/>
            <a:chOff x="7948529" y="4682405"/>
            <a:chExt cx="2502119" cy="984262"/>
          </a:xfrm>
        </p:grpSpPr>
        <p:sp>
          <p:nvSpPr>
            <p:cNvPr id="72" name="TextBox 71">
              <a:extLst>
                <a:ext uri="{FF2B5EF4-FFF2-40B4-BE49-F238E27FC236}">
                  <a16:creationId xmlns="" xmlns:a16="http://schemas.microsoft.com/office/drawing/2014/main" id="{826328B3-A3AE-4AE7-A4C6-D3967EFD4BB9}"/>
                </a:ext>
              </a:extLst>
            </p:cNvPr>
            <p:cNvSpPr txBox="1"/>
            <p:nvPr/>
          </p:nvSpPr>
          <p:spPr>
            <a:xfrm>
              <a:off x="7948529" y="4682405"/>
              <a:ext cx="1928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현대적인 모던한 디자인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="" xmlns:a16="http://schemas.microsoft.com/office/drawing/2014/main" id="{B0143901-5E10-4466-B8FE-DF44FA817319}"/>
                </a:ext>
              </a:extLst>
            </p:cNvPr>
            <p:cNvSpPr txBox="1"/>
            <p:nvPr/>
          </p:nvSpPr>
          <p:spPr>
            <a:xfrm>
              <a:off x="7964070" y="5112669"/>
              <a:ext cx="248657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슬림한 알루미늄 프레임을 적용하여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세련된 디자인과 다양한 디자인 유리를 통해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높은 인테리어 효과를 누릴 수 있습니다</a:t>
              </a:r>
              <a:r>
                <a:rPr lang="en-US" altLang="ko-KR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.</a:t>
              </a:r>
              <a:endPara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pic>
        <p:nvPicPr>
          <p:cNvPr id="74" name="그림 73">
            <a:extLst>
              <a:ext uri="{FF2B5EF4-FFF2-40B4-BE49-F238E27FC236}">
                <a16:creationId xmlns="" xmlns:a16="http://schemas.microsoft.com/office/drawing/2014/main" id="{A92AAB77-F080-4223-826E-D29993AC9624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6" b="9158"/>
          <a:stretch/>
        </p:blipFill>
        <p:spPr>
          <a:xfrm>
            <a:off x="10479472" y="7550356"/>
            <a:ext cx="3979415" cy="2236262"/>
          </a:xfrm>
          <a:prstGeom prst="rect">
            <a:avLst/>
          </a:prstGeom>
        </p:spPr>
      </p:pic>
      <p:grpSp>
        <p:nvGrpSpPr>
          <p:cNvPr id="75" name="그룹 74">
            <a:extLst>
              <a:ext uri="{FF2B5EF4-FFF2-40B4-BE49-F238E27FC236}">
                <a16:creationId xmlns="" xmlns:a16="http://schemas.microsoft.com/office/drawing/2014/main" id="{E7409903-1E81-4660-9552-B627A4282122}"/>
              </a:ext>
            </a:extLst>
          </p:cNvPr>
          <p:cNvGrpSpPr/>
          <p:nvPr/>
        </p:nvGrpSpPr>
        <p:grpSpPr>
          <a:xfrm>
            <a:off x="7426623" y="7550356"/>
            <a:ext cx="2803484" cy="830374"/>
            <a:chOff x="7948529" y="3218761"/>
            <a:chExt cx="2803484" cy="830374"/>
          </a:xfrm>
        </p:grpSpPr>
        <p:sp>
          <p:nvSpPr>
            <p:cNvPr id="76" name="TextBox 75">
              <a:extLst>
                <a:ext uri="{FF2B5EF4-FFF2-40B4-BE49-F238E27FC236}">
                  <a16:creationId xmlns="" xmlns:a16="http://schemas.microsoft.com/office/drawing/2014/main" id="{A4BBEF8F-E1B4-4FEE-8A2E-0DDA31359B14}"/>
                </a:ext>
              </a:extLst>
            </p:cNvPr>
            <p:cNvSpPr txBox="1"/>
            <p:nvPr/>
          </p:nvSpPr>
          <p:spPr>
            <a:xfrm>
              <a:off x="7948529" y="3218761"/>
              <a:ext cx="19287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강한 내구성의 하드웨어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="" xmlns:a16="http://schemas.microsoft.com/office/drawing/2014/main" id="{26567075-A68B-4192-A32E-0630851D6626}"/>
                </a:ext>
              </a:extLst>
            </p:cNvPr>
            <p:cNvSpPr txBox="1"/>
            <p:nvPr/>
          </p:nvSpPr>
          <p:spPr>
            <a:xfrm>
              <a:off x="7964070" y="3649025"/>
              <a:ext cx="278794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독일재 손잡이를 적용하여 차갑지 않고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부드러운 촉감으로 사용자의 만족도를 높여줍니다</a:t>
              </a:r>
            </a:p>
          </p:txBody>
        </p:sp>
      </p:grpSp>
      <p:grpSp>
        <p:nvGrpSpPr>
          <p:cNvPr id="78" name="그룹 77">
            <a:extLst>
              <a:ext uri="{FF2B5EF4-FFF2-40B4-BE49-F238E27FC236}">
                <a16:creationId xmlns="" xmlns:a16="http://schemas.microsoft.com/office/drawing/2014/main" id="{3DF0C59A-D96E-4EAE-9245-CD4CC4249A28}"/>
              </a:ext>
            </a:extLst>
          </p:cNvPr>
          <p:cNvGrpSpPr/>
          <p:nvPr/>
        </p:nvGrpSpPr>
        <p:grpSpPr>
          <a:xfrm>
            <a:off x="7413241" y="4851215"/>
            <a:ext cx="2513341" cy="984262"/>
            <a:chOff x="7948529" y="3218761"/>
            <a:chExt cx="2513341" cy="984262"/>
          </a:xfrm>
        </p:grpSpPr>
        <p:sp>
          <p:nvSpPr>
            <p:cNvPr id="79" name="TextBox 78">
              <a:extLst>
                <a:ext uri="{FF2B5EF4-FFF2-40B4-BE49-F238E27FC236}">
                  <a16:creationId xmlns="" xmlns:a16="http://schemas.microsoft.com/office/drawing/2014/main" id="{7C13569A-E1DB-4EAA-93BD-791DF87E39DC}"/>
                </a:ext>
              </a:extLst>
            </p:cNvPr>
            <p:cNvSpPr txBox="1"/>
            <p:nvPr/>
          </p:nvSpPr>
          <p:spPr>
            <a:xfrm>
              <a:off x="7948529" y="3218761"/>
              <a:ext cx="194316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안전하고 부드러운 작동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="" xmlns:a16="http://schemas.microsoft.com/office/drawing/2014/main" id="{A5800AE1-B116-4C9B-8D8E-A9DB3C547DAC}"/>
                </a:ext>
              </a:extLst>
            </p:cNvPr>
            <p:cNvSpPr txBox="1"/>
            <p:nvPr/>
          </p:nvSpPr>
          <p:spPr>
            <a:xfrm>
              <a:off x="7964070" y="3649025"/>
              <a:ext cx="2497800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강한 내구성의 하드웨어는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반영구적으로 사용이 가능하며 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사용자의 안전을 고려하여 스토퍼 기능 적용</a:t>
              </a:r>
              <a:r>
                <a:rPr lang="en-US" altLang="ko-KR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.</a:t>
              </a:r>
              <a:endPara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1616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F7A03CBE-1A00-4043-9DB9-AA7AEE223B2A}"/>
              </a:ext>
            </a:extLst>
          </p:cNvPr>
          <p:cNvSpPr txBox="1"/>
          <p:nvPr/>
        </p:nvSpPr>
        <p:spPr>
          <a:xfrm>
            <a:off x="0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5</a:t>
            </a:r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65EE3F15-D2D5-4E6C-B46D-F94EA6211F89}"/>
              </a:ext>
            </a:extLst>
          </p:cNvPr>
          <p:cNvSpPr txBox="1"/>
          <p:nvPr/>
        </p:nvSpPr>
        <p:spPr>
          <a:xfrm>
            <a:off x="14458889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6</a:t>
            </a:r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25F87F5F-6D15-478D-9EE4-BFA366626C65}"/>
              </a:ext>
            </a:extLst>
          </p:cNvPr>
          <p:cNvSpPr txBox="1"/>
          <p:nvPr/>
        </p:nvSpPr>
        <p:spPr>
          <a:xfrm>
            <a:off x="321678" y="606376"/>
            <a:ext cx="3057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3</a:t>
            </a:r>
            <a:r>
              <a:rPr lang="ko-KR" altLang="en-US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연동 도어 </a:t>
            </a:r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3Sliding Door</a:t>
            </a:r>
            <a:endParaRPr lang="ko-KR" altLang="en-US" sz="2000" b="1">
              <a:solidFill>
                <a:srgbClr val="6C61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173B332F-DEB8-4404-B939-1874982738D6}"/>
              </a:ext>
            </a:extLst>
          </p:cNvPr>
          <p:cNvSpPr txBox="1"/>
          <p:nvPr/>
        </p:nvSpPr>
        <p:spPr>
          <a:xfrm>
            <a:off x="321678" y="1114128"/>
            <a:ext cx="52485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소음</a:t>
            </a:r>
            <a:r>
              <a:rPr lang="en-US" altLang="ko-KR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, </a:t>
            </a:r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먼지</a:t>
            </a:r>
            <a:r>
              <a:rPr lang="en-US" altLang="ko-KR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, </a:t>
            </a:r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외풍 차단과 프라이버시 보호</a:t>
            </a:r>
            <a:r>
              <a:rPr lang="en-US" altLang="ko-KR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. 3</a:t>
            </a:r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연동으로 개방감과 편리함 또한 높은 프리미엄 중문</a:t>
            </a:r>
          </a:p>
        </p:txBody>
      </p:sp>
      <p:pic>
        <p:nvPicPr>
          <p:cNvPr id="45" name="그림 44">
            <a:extLst>
              <a:ext uri="{FF2B5EF4-FFF2-40B4-BE49-F238E27FC236}">
                <a16:creationId xmlns="" xmlns:a16="http://schemas.microsoft.com/office/drawing/2014/main" id="{32DA8E5F-934D-4677-834A-4CB0CD0A13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9" t="7676" r="16562" b="6203"/>
          <a:stretch/>
        </p:blipFill>
        <p:spPr>
          <a:xfrm>
            <a:off x="432512" y="1635581"/>
            <a:ext cx="6058990" cy="5553197"/>
          </a:xfrm>
          <a:prstGeom prst="rect">
            <a:avLst/>
          </a:prstGeom>
        </p:spPr>
      </p:pic>
      <p:grpSp>
        <p:nvGrpSpPr>
          <p:cNvPr id="50" name="그룹 49">
            <a:extLst>
              <a:ext uri="{FF2B5EF4-FFF2-40B4-BE49-F238E27FC236}">
                <a16:creationId xmlns="" xmlns:a16="http://schemas.microsoft.com/office/drawing/2014/main" id="{CF90743C-8A0F-4D95-9038-05E0B33E59C4}"/>
              </a:ext>
            </a:extLst>
          </p:cNvPr>
          <p:cNvGrpSpPr/>
          <p:nvPr/>
        </p:nvGrpSpPr>
        <p:grpSpPr>
          <a:xfrm>
            <a:off x="673712" y="7721699"/>
            <a:ext cx="4740948" cy="1893576"/>
            <a:chOff x="282405" y="8438768"/>
            <a:chExt cx="4740948" cy="1893576"/>
          </a:xfrm>
        </p:grpSpPr>
        <p:grpSp>
          <p:nvGrpSpPr>
            <p:cNvPr id="51" name="그룹 50">
              <a:extLst>
                <a:ext uri="{FF2B5EF4-FFF2-40B4-BE49-F238E27FC236}">
                  <a16:creationId xmlns="" xmlns:a16="http://schemas.microsoft.com/office/drawing/2014/main" id="{AA7BC7CD-58F9-4E3D-853A-D62CAED613F4}"/>
                </a:ext>
              </a:extLst>
            </p:cNvPr>
            <p:cNvGrpSpPr/>
            <p:nvPr/>
          </p:nvGrpSpPr>
          <p:grpSpPr>
            <a:xfrm>
              <a:off x="282405" y="8782438"/>
              <a:ext cx="4740948" cy="1549906"/>
              <a:chOff x="2535163" y="8153723"/>
              <a:chExt cx="4740948" cy="1549906"/>
            </a:xfrm>
          </p:grpSpPr>
          <p:sp>
            <p:nvSpPr>
              <p:cNvPr id="53" name="TextBox 52">
                <a:extLst>
                  <a:ext uri="{FF2B5EF4-FFF2-40B4-BE49-F238E27FC236}">
                    <a16:creationId xmlns="" xmlns:a16="http://schemas.microsoft.com/office/drawing/2014/main" id="{D4D9339C-6F2B-47DB-9674-16E8D09EBAC1}"/>
                  </a:ext>
                </a:extLst>
              </p:cNvPr>
              <p:cNvSpPr txBox="1"/>
              <p:nvPr/>
            </p:nvSpPr>
            <p:spPr>
              <a:xfrm>
                <a:off x="2535163" y="8153723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소재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="" xmlns:a16="http://schemas.microsoft.com/office/drawing/2014/main" id="{F01C932A-D256-491B-BB14-1B3242209031}"/>
                  </a:ext>
                </a:extLst>
              </p:cNvPr>
              <p:cNvSpPr txBox="1"/>
              <p:nvPr/>
            </p:nvSpPr>
            <p:spPr>
              <a:xfrm>
                <a:off x="3090350" y="8153723"/>
                <a:ext cx="19768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도어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알루미늄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+PVC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 가스켓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5T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강화유리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="" xmlns:a16="http://schemas.microsoft.com/office/drawing/2014/main" id="{ECEEA5F3-B55F-434B-A8F0-D204F3BA692E}"/>
                  </a:ext>
                </a:extLst>
              </p:cNvPr>
              <p:cNvSpPr txBox="1"/>
              <p:nvPr/>
            </p:nvSpPr>
            <p:spPr>
              <a:xfrm>
                <a:off x="2535163" y="8693728"/>
                <a:ext cx="53091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사이즈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="" xmlns:a16="http://schemas.microsoft.com/office/drawing/2014/main" id="{511E33F7-3847-464E-BA86-4558759F4ACB}"/>
                  </a:ext>
                </a:extLst>
              </p:cNvPr>
              <p:cNvSpPr txBox="1"/>
              <p:nvPr/>
            </p:nvSpPr>
            <p:spPr>
              <a:xfrm>
                <a:off x="3090350" y="8693728"/>
                <a:ext cx="418576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W: 1000mm ~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최대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3000mm  x  D: 32mm  x  H:2100mm~2400mm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="" xmlns:a16="http://schemas.microsoft.com/office/drawing/2014/main" id="{E69161DE-8110-4325-B55D-A25A4FBA651D}"/>
                  </a:ext>
                </a:extLst>
              </p:cNvPr>
              <p:cNvSpPr txBox="1"/>
              <p:nvPr/>
            </p:nvSpPr>
            <p:spPr>
              <a:xfrm>
                <a:off x="2535163" y="9149631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색상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="" xmlns:a16="http://schemas.microsoft.com/office/drawing/2014/main" id="{1FDEC247-B5C6-48D0-8A86-86E2A3210A96}"/>
                  </a:ext>
                </a:extLst>
              </p:cNvPr>
              <p:cNvSpPr txBox="1"/>
              <p:nvPr/>
            </p:nvSpPr>
            <p:spPr>
              <a:xfrm>
                <a:off x="3090350" y="9149631"/>
                <a:ext cx="3029997" cy="5539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아노다이징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샴페인 골드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불소수지도장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화이트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브론즈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메탈릭 차콜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인테리어 필름 래핑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52" name="TextBox 51">
              <a:extLst>
                <a:ext uri="{FF2B5EF4-FFF2-40B4-BE49-F238E27FC236}">
                  <a16:creationId xmlns="" xmlns:a16="http://schemas.microsoft.com/office/drawing/2014/main" id="{31EC6B3B-D757-4DA9-BA40-CAA7B7DEDD4E}"/>
                </a:ext>
              </a:extLst>
            </p:cNvPr>
            <p:cNvSpPr txBox="1"/>
            <p:nvPr/>
          </p:nvSpPr>
          <p:spPr>
            <a:xfrm>
              <a:off x="282405" y="8438768"/>
              <a:ext cx="1420325" cy="3038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74" b="1">
                  <a:solidFill>
                    <a:schemeClr val="bg2">
                      <a:lumMod val="50000"/>
                    </a:schemeClr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SPECIFICATION</a:t>
              </a:r>
              <a:endParaRPr lang="ko-KR" altLang="en-US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pic>
        <p:nvPicPr>
          <p:cNvPr id="62" name="그림 61">
            <a:extLst>
              <a:ext uri="{FF2B5EF4-FFF2-40B4-BE49-F238E27FC236}">
                <a16:creationId xmlns="" xmlns:a16="http://schemas.microsoft.com/office/drawing/2014/main" id="{89CA27F7-87B6-4EC8-8AB8-1D820890525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2"/>
          <a:stretch/>
        </p:blipFill>
        <p:spPr>
          <a:xfrm>
            <a:off x="7491458" y="606376"/>
            <a:ext cx="4915032" cy="3404007"/>
          </a:xfrm>
          <a:prstGeom prst="rect">
            <a:avLst/>
          </a:prstGeom>
        </p:spPr>
      </p:pic>
      <p:grpSp>
        <p:nvGrpSpPr>
          <p:cNvPr id="63" name="그룹 62">
            <a:extLst>
              <a:ext uri="{FF2B5EF4-FFF2-40B4-BE49-F238E27FC236}">
                <a16:creationId xmlns="" xmlns:a16="http://schemas.microsoft.com/office/drawing/2014/main" id="{E3A01303-F1BE-4D76-A744-0060E93AF787}"/>
              </a:ext>
            </a:extLst>
          </p:cNvPr>
          <p:cNvGrpSpPr/>
          <p:nvPr/>
        </p:nvGrpSpPr>
        <p:grpSpPr>
          <a:xfrm>
            <a:off x="12052808" y="1525763"/>
            <a:ext cx="2476960" cy="1138150"/>
            <a:chOff x="11755622" y="4757219"/>
            <a:chExt cx="2476960" cy="1138150"/>
          </a:xfrm>
        </p:grpSpPr>
        <p:sp>
          <p:nvSpPr>
            <p:cNvPr id="64" name="TextBox 63">
              <a:extLst>
                <a:ext uri="{FF2B5EF4-FFF2-40B4-BE49-F238E27FC236}">
                  <a16:creationId xmlns="" xmlns:a16="http://schemas.microsoft.com/office/drawing/2014/main" id="{24A50E44-7CE5-4247-ABF7-59D58B27A0B7}"/>
                </a:ext>
              </a:extLst>
            </p:cNvPr>
            <p:cNvSpPr txBox="1"/>
            <p:nvPr/>
          </p:nvSpPr>
          <p:spPr>
            <a:xfrm>
              <a:off x="11755622" y="4757219"/>
              <a:ext cx="24769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생활의 품격을 높여주는 디자인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="" xmlns:a16="http://schemas.microsoft.com/office/drawing/2014/main" id="{103FEDEE-999D-49D1-93A2-8F476932F723}"/>
                </a:ext>
              </a:extLst>
            </p:cNvPr>
            <p:cNvSpPr txBox="1"/>
            <p:nvPr/>
          </p:nvSpPr>
          <p:spPr>
            <a:xfrm>
              <a:off x="11771163" y="5187483"/>
              <a:ext cx="20505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고풍스러운 디자인 유리와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북유럽 감성의 모던한풍의 색감으로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집안의 품격을 높여줍니다</a:t>
              </a:r>
              <a:r>
                <a:rPr lang="en-US" altLang="ko-KR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.</a:t>
              </a:r>
            </a:p>
            <a:p>
              <a:endParaRPr lang="ko-KR" altLang="en-US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="" xmlns:a16="http://schemas.microsoft.com/office/drawing/2014/main" id="{64E0AA43-3AC4-4DE2-A15B-4C9D91A8CA6C}"/>
              </a:ext>
            </a:extLst>
          </p:cNvPr>
          <p:cNvGrpSpPr/>
          <p:nvPr/>
        </p:nvGrpSpPr>
        <p:grpSpPr>
          <a:xfrm>
            <a:off x="7635234" y="8025500"/>
            <a:ext cx="6794411" cy="1873358"/>
            <a:chOff x="7533652" y="5002623"/>
            <a:chExt cx="7380287" cy="2034896"/>
          </a:xfrm>
        </p:grpSpPr>
        <p:pic>
          <p:nvPicPr>
            <p:cNvPr id="70" name="그림 69">
              <a:extLst>
                <a:ext uri="{FF2B5EF4-FFF2-40B4-BE49-F238E27FC236}">
                  <a16:creationId xmlns="" xmlns:a16="http://schemas.microsoft.com/office/drawing/2014/main" id="{D2AE0F18-D6D4-4BBF-BE72-07714140C35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50266" y="5014578"/>
              <a:ext cx="2363673" cy="169200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81" name="그림 80">
              <a:extLst>
                <a:ext uri="{FF2B5EF4-FFF2-40B4-BE49-F238E27FC236}">
                  <a16:creationId xmlns="" xmlns:a16="http://schemas.microsoft.com/office/drawing/2014/main" id="{B93564B8-16DA-4DED-8C10-AD80E47B1AE6}"/>
                </a:ext>
              </a:extLst>
            </p:cNvPr>
            <p:cNvPicPr>
              <a:picLocks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3652" y="5014578"/>
              <a:ext cx="2363673" cy="169200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pic>
          <p:nvPicPr>
            <p:cNvPr id="82" name="그림 81">
              <a:extLst>
                <a:ext uri="{FF2B5EF4-FFF2-40B4-BE49-F238E27FC236}">
                  <a16:creationId xmlns="" xmlns:a16="http://schemas.microsoft.com/office/drawing/2014/main" id="{CAC1DD80-7E46-4408-B9D7-8CD5372F1D51}"/>
                </a:ext>
              </a:extLst>
            </p:cNvPr>
            <p:cNvPicPr>
              <a:picLocks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6904" y="5014578"/>
              <a:ext cx="2363673" cy="1692000"/>
            </a:xfrm>
            <a:prstGeom prst="rect">
              <a:avLst/>
            </a:prstGeom>
            <a:ln w="3175">
              <a:solidFill>
                <a:schemeClr val="tx1"/>
              </a:solidFill>
            </a:ln>
          </p:spPr>
        </p:pic>
        <p:sp>
          <p:nvSpPr>
            <p:cNvPr id="84" name="TextBox 83">
              <a:extLst>
                <a:ext uri="{FF2B5EF4-FFF2-40B4-BE49-F238E27FC236}">
                  <a16:creationId xmlns="" xmlns:a16="http://schemas.microsoft.com/office/drawing/2014/main" id="{D0DE8026-AF7B-481D-8692-2AB2AD429E9A}"/>
                </a:ext>
              </a:extLst>
            </p:cNvPr>
            <p:cNvSpPr txBox="1"/>
            <p:nvPr/>
          </p:nvSpPr>
          <p:spPr>
            <a:xfrm>
              <a:off x="8045170" y="6802102"/>
              <a:ext cx="1229824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모던한 프레임 디자인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="" xmlns:a16="http://schemas.microsoft.com/office/drawing/2014/main" id="{6922F03E-1F76-425E-B58C-614AFB34A98B}"/>
                </a:ext>
              </a:extLst>
            </p:cNvPr>
            <p:cNvSpPr txBox="1"/>
            <p:nvPr/>
          </p:nvSpPr>
          <p:spPr>
            <a:xfrm>
              <a:off x="13184676" y="6806687"/>
              <a:ext cx="1120821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심플한 일체형 핸들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="" xmlns:a16="http://schemas.microsoft.com/office/drawing/2014/main" id="{8B812450-D9D9-45AA-BC34-38CA02825B35}"/>
                </a:ext>
              </a:extLst>
            </p:cNvPr>
            <p:cNvSpPr txBox="1"/>
            <p:nvPr/>
          </p:nvSpPr>
          <p:spPr>
            <a:xfrm>
              <a:off x="10489894" y="6802102"/>
              <a:ext cx="1479892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900"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바닥에 밀착된 비탈형 레일</a:t>
              </a:r>
            </a:p>
          </p:txBody>
        </p:sp>
        <p:pic>
          <p:nvPicPr>
            <p:cNvPr id="87" name="그림 86">
              <a:extLst>
                <a:ext uri="{FF2B5EF4-FFF2-40B4-BE49-F238E27FC236}">
                  <a16:creationId xmlns="" xmlns:a16="http://schemas.microsoft.com/office/drawing/2014/main" id="{C98203F5-78A0-45DA-B1DC-AB27C59F4E8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1061" y="5002623"/>
              <a:ext cx="2365842" cy="1705250"/>
            </a:xfrm>
            <a:prstGeom prst="rect">
              <a:avLst/>
            </a:prstGeom>
          </p:spPr>
        </p:pic>
      </p:grpSp>
      <p:pic>
        <p:nvPicPr>
          <p:cNvPr id="88" name="그림 87">
            <a:extLst>
              <a:ext uri="{FF2B5EF4-FFF2-40B4-BE49-F238E27FC236}">
                <a16:creationId xmlns="" xmlns:a16="http://schemas.microsoft.com/office/drawing/2014/main" id="{D89CCB13-1D23-4295-9FE0-A7D7911AEF07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5133"/>
          <a:stretch/>
        </p:blipFill>
        <p:spPr>
          <a:xfrm>
            <a:off x="7635235" y="4416229"/>
            <a:ext cx="2721564" cy="2968233"/>
          </a:xfrm>
          <a:prstGeom prst="rect">
            <a:avLst/>
          </a:prstGeom>
        </p:spPr>
      </p:pic>
      <p:pic>
        <p:nvPicPr>
          <p:cNvPr id="91" name="그림 90">
            <a:extLst>
              <a:ext uri="{FF2B5EF4-FFF2-40B4-BE49-F238E27FC236}">
                <a16:creationId xmlns="" xmlns:a16="http://schemas.microsoft.com/office/drawing/2014/main" id="{64B4CE46-328A-4F0E-AB21-32DC393882AA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44" t="7927" r="15486" b="5976"/>
          <a:stretch/>
        </p:blipFill>
        <p:spPr>
          <a:xfrm>
            <a:off x="10579100" y="4352219"/>
            <a:ext cx="3290404" cy="3014888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="" xmlns:a16="http://schemas.microsoft.com/office/drawing/2014/main" id="{50BFC149-5049-40B0-A65F-CF7A1158FEC8}"/>
              </a:ext>
            </a:extLst>
          </p:cNvPr>
          <p:cNvSpPr txBox="1"/>
          <p:nvPr/>
        </p:nvSpPr>
        <p:spPr>
          <a:xfrm>
            <a:off x="9692933" y="7557042"/>
            <a:ext cx="2432076" cy="303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P R O D U C T     D E T A I  L</a:t>
            </a:r>
            <a:endParaRPr lang="ko-KR" altLang="en-US" sz="1374" b="1">
              <a:solidFill>
                <a:schemeClr val="bg2">
                  <a:lumMod val="50000"/>
                </a:schemeClr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98F16D4E-9450-4320-8C8A-B58265E8EB64}"/>
              </a:ext>
            </a:extLst>
          </p:cNvPr>
          <p:cNvSpPr/>
          <p:nvPr/>
        </p:nvSpPr>
        <p:spPr>
          <a:xfrm>
            <a:off x="0" y="8295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8259C4A2-C381-41A5-B810-87713A8A3F67}"/>
              </a:ext>
            </a:extLst>
          </p:cNvPr>
          <p:cNvSpPr/>
          <p:nvPr/>
        </p:nvSpPr>
        <p:spPr>
          <a:xfrm>
            <a:off x="7380575" y="18922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1444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Box 88">
            <a:extLst>
              <a:ext uri="{FF2B5EF4-FFF2-40B4-BE49-F238E27FC236}">
                <a16:creationId xmlns="" xmlns:a16="http://schemas.microsoft.com/office/drawing/2014/main" id="{F7A03CBE-1A00-4043-9DB9-AA7AEE223B2A}"/>
              </a:ext>
            </a:extLst>
          </p:cNvPr>
          <p:cNvSpPr txBox="1"/>
          <p:nvPr/>
        </p:nvSpPr>
        <p:spPr>
          <a:xfrm>
            <a:off x="0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7</a:t>
            </a:r>
            <a:endParaRPr lang="ko-KR" altLang="en-US"/>
          </a:p>
        </p:txBody>
      </p:sp>
      <p:sp>
        <p:nvSpPr>
          <p:cNvPr id="90" name="TextBox 89">
            <a:extLst>
              <a:ext uri="{FF2B5EF4-FFF2-40B4-BE49-F238E27FC236}">
                <a16:creationId xmlns="" xmlns:a16="http://schemas.microsoft.com/office/drawing/2014/main" id="{65EE3F15-D2D5-4E6C-B46D-F94EA6211F89}"/>
              </a:ext>
            </a:extLst>
          </p:cNvPr>
          <p:cNvSpPr txBox="1"/>
          <p:nvPr/>
        </p:nvSpPr>
        <p:spPr>
          <a:xfrm>
            <a:off x="14458889" y="100240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/>
              <a:t>8</a:t>
            </a:r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25F87F5F-6D15-478D-9EE4-BFA366626C65}"/>
              </a:ext>
            </a:extLst>
          </p:cNvPr>
          <p:cNvSpPr txBox="1"/>
          <p:nvPr/>
        </p:nvSpPr>
        <p:spPr>
          <a:xfrm>
            <a:off x="321678" y="606376"/>
            <a:ext cx="2772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터닝도어 </a:t>
            </a:r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Turning Door</a:t>
            </a:r>
            <a:endParaRPr lang="ko-KR" altLang="en-US" sz="2000" b="1">
              <a:solidFill>
                <a:srgbClr val="6C61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173B332F-DEB8-4404-B939-1874982738D6}"/>
              </a:ext>
            </a:extLst>
          </p:cNvPr>
          <p:cNvSpPr txBox="1"/>
          <p:nvPr/>
        </p:nvSpPr>
        <p:spPr>
          <a:xfrm>
            <a:off x="321678" y="1114128"/>
            <a:ext cx="25603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좁은 공간도 여유롭게 사용 가능한 터닝 도어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015D91C5-1AFD-4B65-839C-934C0C869993}"/>
              </a:ext>
            </a:extLst>
          </p:cNvPr>
          <p:cNvSpPr txBox="1"/>
          <p:nvPr/>
        </p:nvSpPr>
        <p:spPr>
          <a:xfrm>
            <a:off x="7380287" y="606376"/>
            <a:ext cx="24577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rgbClr val="6C615A"/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Auto Slinding Door</a:t>
            </a:r>
            <a:endParaRPr lang="ko-KR" altLang="en-US" sz="2000" b="1">
              <a:solidFill>
                <a:srgbClr val="6C615A"/>
              </a:solidFill>
              <a:latin typeface="나눔고딕 Bold" panose="020D0304000000000000" pitchFamily="50" charset="-127"/>
              <a:ea typeface="나눔고딕 Bold" panose="020D0304000000000000" pitchFamily="50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="" xmlns:a16="http://schemas.microsoft.com/office/drawing/2014/main" id="{4556BE85-33F9-4ED5-95F7-4F8D7FC4E203}"/>
              </a:ext>
            </a:extLst>
          </p:cNvPr>
          <p:cNvGrpSpPr/>
          <p:nvPr/>
        </p:nvGrpSpPr>
        <p:grpSpPr>
          <a:xfrm>
            <a:off x="7581547" y="7616443"/>
            <a:ext cx="4963112" cy="2654574"/>
            <a:chOff x="301686" y="7146142"/>
            <a:chExt cx="4963112" cy="2654574"/>
          </a:xfrm>
        </p:grpSpPr>
        <p:sp>
          <p:nvSpPr>
            <p:cNvPr id="35" name="TextBox 34">
              <a:extLst>
                <a:ext uri="{FF2B5EF4-FFF2-40B4-BE49-F238E27FC236}">
                  <a16:creationId xmlns="" xmlns:a16="http://schemas.microsoft.com/office/drawing/2014/main" id="{34F2A63A-A6D9-419B-88BF-27204FC7E6B6}"/>
                </a:ext>
              </a:extLst>
            </p:cNvPr>
            <p:cNvSpPr txBox="1"/>
            <p:nvPr/>
          </p:nvSpPr>
          <p:spPr>
            <a:xfrm>
              <a:off x="301686" y="748981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소재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="" xmlns:a16="http://schemas.microsoft.com/office/drawing/2014/main" id="{4AAD5E60-9751-42AD-A36C-482A547D3542}"/>
                </a:ext>
              </a:extLst>
            </p:cNvPr>
            <p:cNvSpPr txBox="1"/>
            <p:nvPr/>
          </p:nvSpPr>
          <p:spPr>
            <a:xfrm>
              <a:off x="301686" y="9054924"/>
              <a:ext cx="53091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사이즈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0DB35C13-EEB5-4446-B4E1-D4105F08F2D6}"/>
                </a:ext>
              </a:extLst>
            </p:cNvPr>
            <p:cNvSpPr txBox="1"/>
            <p:nvPr/>
          </p:nvSpPr>
          <p:spPr>
            <a:xfrm>
              <a:off x="1079037" y="9047874"/>
              <a:ext cx="4185761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W: 1200mm ~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최대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3000mm  x  D: 32mm  x  H:2100mm~2400mm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89314051-392B-45E5-A1DF-CD27011DF9F8}"/>
                </a:ext>
              </a:extLst>
            </p:cNvPr>
            <p:cNvSpPr txBox="1"/>
            <p:nvPr/>
          </p:nvSpPr>
          <p:spPr>
            <a:xfrm>
              <a:off x="301686" y="9246718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색상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8ED2A145-9DFE-41D9-B2CE-E6ABE8021DD2}"/>
                </a:ext>
              </a:extLst>
            </p:cNvPr>
            <p:cNvSpPr txBox="1"/>
            <p:nvPr/>
          </p:nvSpPr>
          <p:spPr>
            <a:xfrm>
              <a:off x="1079037" y="9246718"/>
              <a:ext cx="3029997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아노다이징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블랙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샴페인 골드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불소수지도장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블랙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화이트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브론즈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메탈릭 차콜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인테리어 필름 래핑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="" xmlns:a16="http://schemas.microsoft.com/office/drawing/2014/main" id="{7D1C5748-6096-46AE-B3F4-B47A11114E8B}"/>
                </a:ext>
              </a:extLst>
            </p:cNvPr>
            <p:cNvSpPr txBox="1"/>
            <p:nvPr/>
          </p:nvSpPr>
          <p:spPr>
            <a:xfrm>
              <a:off x="1079037" y="7489812"/>
              <a:ext cx="19768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도어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알루미늄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+PVC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유리 가스켓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유리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: 5T 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강화유리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2B1A21BE-127D-49ED-B15F-52FB75DBC61E}"/>
                </a:ext>
              </a:extLst>
            </p:cNvPr>
            <p:cNvSpPr txBox="1"/>
            <p:nvPr/>
          </p:nvSpPr>
          <p:spPr>
            <a:xfrm>
              <a:off x="301686" y="7146142"/>
              <a:ext cx="1420325" cy="3038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74" b="1">
                  <a:solidFill>
                    <a:schemeClr val="bg2">
                      <a:lumMod val="50000"/>
                    </a:schemeClr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SPECIFICATION</a:t>
              </a:r>
              <a:endParaRPr lang="ko-KR" altLang="en-US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="" xmlns:a16="http://schemas.microsoft.com/office/drawing/2014/main" id="{E00A8DC0-57AA-47EB-B70C-FFD4E2F5638F}"/>
                </a:ext>
              </a:extLst>
            </p:cNvPr>
            <p:cNvSpPr txBox="1"/>
            <p:nvPr/>
          </p:nvSpPr>
          <p:spPr>
            <a:xfrm>
              <a:off x="301686" y="7863856"/>
              <a:ext cx="42672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전원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="" xmlns:a16="http://schemas.microsoft.com/office/drawing/2014/main" id="{C52A1A35-8C5B-484B-AF09-7EA8F4735D32}"/>
                </a:ext>
              </a:extLst>
            </p:cNvPr>
            <p:cNvSpPr txBox="1"/>
            <p:nvPr/>
          </p:nvSpPr>
          <p:spPr>
            <a:xfrm>
              <a:off x="1079037" y="7863856"/>
              <a:ext cx="48763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220V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="" xmlns:a16="http://schemas.microsoft.com/office/drawing/2014/main" id="{82D1D2AB-DDE7-4AFE-AEC7-41780A578684}"/>
                </a:ext>
              </a:extLst>
            </p:cNvPr>
            <p:cNvSpPr txBox="1"/>
            <p:nvPr/>
          </p:nvSpPr>
          <p:spPr>
            <a:xfrm>
              <a:off x="301686" y="8055650"/>
              <a:ext cx="88838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전력요금산출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="" xmlns:a16="http://schemas.microsoft.com/office/drawing/2014/main" id="{8D9DA452-089A-49BC-93AD-7B735ADCEC88}"/>
                </a:ext>
              </a:extLst>
            </p:cNvPr>
            <p:cNvSpPr txBox="1"/>
            <p:nvPr/>
          </p:nvSpPr>
          <p:spPr>
            <a:xfrm>
              <a:off x="1079037" y="8055650"/>
              <a:ext cx="230543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모터 구동 횟수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1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일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30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회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700mA x 24V = 17W</a:t>
              </a:r>
            </a:p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17W x 0.2h x 30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일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= 102W/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월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4W x 24h x 30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일 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=2880Wh/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월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2.88 + 0.1 – 2.98kwh/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월</a:t>
              </a:r>
              <a:endParaRPr lang="en-US" altLang="ko-KR" sz="1000">
                <a:solidFill>
                  <a:schemeClr val="bg2">
                    <a:lumMod val="50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210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원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/kwh x 2.98kwh = 625.8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원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/</a:t>
              </a:r>
              <a:r>
                <a:rPr lang="ko-KR" altLang="en-US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월</a:t>
              </a:r>
              <a:r>
                <a: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CD328A89-2061-4FED-AB8D-490C75C641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71" t="11859" r="19137" b="13694"/>
          <a:stretch/>
        </p:blipFill>
        <p:spPr>
          <a:xfrm>
            <a:off x="321678" y="1400218"/>
            <a:ext cx="5545722" cy="5545991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45B793CF-DE61-42D3-857B-142EE7C24B4D}"/>
              </a:ext>
            </a:extLst>
          </p:cNvPr>
          <p:cNvSpPr txBox="1"/>
          <p:nvPr/>
        </p:nvSpPr>
        <p:spPr>
          <a:xfrm>
            <a:off x="7380287" y="1050905"/>
            <a:ext cx="19736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rPr>
              <a:t>자동중문으로 편하게 사용하세요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9F9FC893-05F7-44A3-B7A7-6580669F99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4" t="18001" r="4371" b="14655"/>
          <a:stretch/>
        </p:blipFill>
        <p:spPr>
          <a:xfrm>
            <a:off x="2498806" y="6177799"/>
            <a:ext cx="4278909" cy="2258502"/>
          </a:xfrm>
          <a:prstGeom prst="rect">
            <a:avLst/>
          </a:prstGeom>
        </p:spPr>
      </p:pic>
      <p:grpSp>
        <p:nvGrpSpPr>
          <p:cNvPr id="56" name="그룹 55">
            <a:extLst>
              <a:ext uri="{FF2B5EF4-FFF2-40B4-BE49-F238E27FC236}">
                <a16:creationId xmlns="" xmlns:a16="http://schemas.microsoft.com/office/drawing/2014/main" id="{BC30530B-ACD2-4DB5-A0A5-72227BA68599}"/>
              </a:ext>
            </a:extLst>
          </p:cNvPr>
          <p:cNvGrpSpPr/>
          <p:nvPr/>
        </p:nvGrpSpPr>
        <p:grpSpPr>
          <a:xfrm>
            <a:off x="503438" y="8284401"/>
            <a:ext cx="4740948" cy="1739688"/>
            <a:chOff x="282405" y="8438768"/>
            <a:chExt cx="4740948" cy="1739688"/>
          </a:xfrm>
        </p:grpSpPr>
        <p:grpSp>
          <p:nvGrpSpPr>
            <p:cNvPr id="62" name="그룹 61">
              <a:extLst>
                <a:ext uri="{FF2B5EF4-FFF2-40B4-BE49-F238E27FC236}">
                  <a16:creationId xmlns="" xmlns:a16="http://schemas.microsoft.com/office/drawing/2014/main" id="{C294447A-A85C-44E2-90A9-08C0420D284E}"/>
                </a:ext>
              </a:extLst>
            </p:cNvPr>
            <p:cNvGrpSpPr/>
            <p:nvPr/>
          </p:nvGrpSpPr>
          <p:grpSpPr>
            <a:xfrm>
              <a:off x="282405" y="8782438"/>
              <a:ext cx="4740948" cy="1396018"/>
              <a:chOff x="2535163" y="8153723"/>
              <a:chExt cx="4740948" cy="1396018"/>
            </a:xfrm>
          </p:grpSpPr>
          <p:sp>
            <p:nvSpPr>
              <p:cNvPr id="64" name="TextBox 63">
                <a:extLst>
                  <a:ext uri="{FF2B5EF4-FFF2-40B4-BE49-F238E27FC236}">
                    <a16:creationId xmlns="" xmlns:a16="http://schemas.microsoft.com/office/drawing/2014/main" id="{690F93AD-E60C-4AC6-8E49-B42DF897C8BE}"/>
                  </a:ext>
                </a:extLst>
              </p:cNvPr>
              <p:cNvSpPr txBox="1"/>
              <p:nvPr/>
            </p:nvSpPr>
            <p:spPr>
              <a:xfrm>
                <a:off x="2535163" y="8153723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소재</a:t>
                </a: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="" xmlns:a16="http://schemas.microsoft.com/office/drawing/2014/main" id="{06141F43-0A02-4D60-8234-F55C951C6D7F}"/>
                  </a:ext>
                </a:extLst>
              </p:cNvPr>
              <p:cNvSpPr txBox="1"/>
              <p:nvPr/>
            </p:nvSpPr>
            <p:spPr>
              <a:xfrm>
                <a:off x="3090350" y="8153723"/>
                <a:ext cx="197682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도어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알루미늄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+PVC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 가스켓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유리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5T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강화유리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="" xmlns:a16="http://schemas.microsoft.com/office/drawing/2014/main" id="{4446E3F7-D57D-49F8-8827-E012A601E15C}"/>
                  </a:ext>
                </a:extLst>
              </p:cNvPr>
              <p:cNvSpPr txBox="1"/>
              <p:nvPr/>
            </p:nvSpPr>
            <p:spPr>
              <a:xfrm>
                <a:off x="2535163" y="8693728"/>
                <a:ext cx="530915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사이즈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="" xmlns:a16="http://schemas.microsoft.com/office/drawing/2014/main" id="{21B3E43D-529F-453C-99C2-9EEA0BF5B0AF}"/>
                  </a:ext>
                </a:extLst>
              </p:cNvPr>
              <p:cNvSpPr txBox="1"/>
              <p:nvPr/>
            </p:nvSpPr>
            <p:spPr>
              <a:xfrm>
                <a:off x="3090350" y="8693728"/>
                <a:ext cx="4185761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W: 1000mm ~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최대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1400mm  x  D: 40mm  x  H:2100mm~2400mm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="" xmlns:a16="http://schemas.microsoft.com/office/drawing/2014/main" id="{26393D45-E4C5-4955-823F-8A411B363724}"/>
                  </a:ext>
                </a:extLst>
              </p:cNvPr>
              <p:cNvSpPr txBox="1"/>
              <p:nvPr/>
            </p:nvSpPr>
            <p:spPr>
              <a:xfrm>
                <a:off x="2535163" y="9149631"/>
                <a:ext cx="415498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-윤고딕310" panose="02030504000101010101" pitchFamily="18" charset="-127"/>
                    <a:ea typeface="-윤고딕310" panose="02030504000101010101" pitchFamily="18" charset="-127"/>
                  </a:rPr>
                  <a:t>색상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="" xmlns:a16="http://schemas.microsoft.com/office/drawing/2014/main" id="{24AD78C3-A0C0-4233-8D93-C47840AEA59A}"/>
                  </a:ext>
                </a:extLst>
              </p:cNvPr>
              <p:cNvSpPr txBox="1"/>
              <p:nvPr/>
            </p:nvSpPr>
            <p:spPr>
              <a:xfrm>
                <a:off x="3090350" y="9149631"/>
                <a:ext cx="302999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아노다이징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샴페인 골드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  <a:p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불소수지도장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: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블랙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화이트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브론즈 </a:t>
                </a:r>
                <a:r>
                  <a:rPr lang="en-US" altLang="ko-KR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/ </a:t>
                </a:r>
                <a:r>
                  <a:rPr lang="ko-KR" altLang="en-US" sz="1000">
                    <a:solidFill>
                      <a:schemeClr val="bg2">
                        <a:lumMod val="50000"/>
                      </a:schemeClr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메탈릭 차콜</a:t>
                </a:r>
                <a:endParaRPr lang="en-US" altLang="ko-KR" sz="1000">
                  <a:solidFill>
                    <a:schemeClr val="bg2">
                      <a:lumMod val="50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63" name="TextBox 62">
              <a:extLst>
                <a:ext uri="{FF2B5EF4-FFF2-40B4-BE49-F238E27FC236}">
                  <a16:creationId xmlns="" xmlns:a16="http://schemas.microsoft.com/office/drawing/2014/main" id="{1770081D-9A6A-42BB-ABAC-18131C0C622C}"/>
                </a:ext>
              </a:extLst>
            </p:cNvPr>
            <p:cNvSpPr txBox="1"/>
            <p:nvPr/>
          </p:nvSpPr>
          <p:spPr>
            <a:xfrm>
              <a:off x="282405" y="8438768"/>
              <a:ext cx="1420325" cy="3038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374" b="1">
                  <a:solidFill>
                    <a:schemeClr val="bg2">
                      <a:lumMod val="50000"/>
                    </a:schemeClr>
                  </a:solidFill>
                  <a:latin typeface="나눔고딕 Bold" panose="020D0304000000000000" pitchFamily="50" charset="-127"/>
                  <a:ea typeface="나눔고딕 Bold" panose="020D0304000000000000" pitchFamily="50" charset="-127"/>
                </a:rPr>
                <a:t>SPECIFICATION</a:t>
              </a:r>
              <a:endParaRPr lang="ko-KR" altLang="en-US" sz="1374" b="1">
                <a:solidFill>
                  <a:schemeClr val="bg2">
                    <a:lumMod val="50000"/>
                  </a:schemeClr>
                </a:solidFill>
                <a:latin typeface="나눔고딕 Bold" panose="020D0304000000000000" pitchFamily="50" charset="-127"/>
                <a:ea typeface="나눔고딕 Bold" panose="020D0304000000000000" pitchFamily="50" charset="-127"/>
              </a:endParaRPr>
            </a:p>
          </p:txBody>
        </p:sp>
      </p:grpSp>
      <p:sp>
        <p:nvSpPr>
          <p:cNvPr id="71" name="직사각형 70">
            <a:extLst>
              <a:ext uri="{FF2B5EF4-FFF2-40B4-BE49-F238E27FC236}">
                <a16:creationId xmlns="" xmlns:a16="http://schemas.microsoft.com/office/drawing/2014/main" id="{18D07CBE-3D53-4B6F-88EE-9725954E7D0D}"/>
              </a:ext>
            </a:extLst>
          </p:cNvPr>
          <p:cNvSpPr/>
          <p:nvPr/>
        </p:nvSpPr>
        <p:spPr>
          <a:xfrm>
            <a:off x="0" y="8295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="" xmlns:a16="http://schemas.microsoft.com/office/drawing/2014/main" id="{360C0C7D-1467-431B-8D5F-6817EFFFAC61}"/>
              </a:ext>
            </a:extLst>
          </p:cNvPr>
          <p:cNvSpPr/>
          <p:nvPr/>
        </p:nvSpPr>
        <p:spPr>
          <a:xfrm>
            <a:off x="7380575" y="189221"/>
            <a:ext cx="7380000" cy="10627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TextBox 72">
            <a:extLst>
              <a:ext uri="{FF2B5EF4-FFF2-40B4-BE49-F238E27FC236}">
                <a16:creationId xmlns="" xmlns:a16="http://schemas.microsoft.com/office/drawing/2014/main" id="{3E99FAB9-E95F-4895-B27F-7B8574EC80C1}"/>
              </a:ext>
            </a:extLst>
          </p:cNvPr>
          <p:cNvSpPr txBox="1"/>
          <p:nvPr/>
        </p:nvSpPr>
        <p:spPr>
          <a:xfrm>
            <a:off x="11681323" y="1928272"/>
            <a:ext cx="39255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solidFill>
                  <a:schemeClr val="bg2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대한민국 자동중문</a:t>
            </a:r>
            <a:r>
              <a:rPr lang="en-US" altLang="ko-KR" sz="2400">
                <a:solidFill>
                  <a:schemeClr val="bg2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1</a:t>
            </a:r>
            <a:r>
              <a:rPr lang="ko-KR" altLang="en-US" sz="2400">
                <a:solidFill>
                  <a:schemeClr val="bg2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위</a:t>
            </a:r>
            <a:endParaRPr lang="en-US" altLang="ko-KR" sz="2400">
              <a:solidFill>
                <a:schemeClr val="bg2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  <a:p>
            <a:r>
              <a:rPr lang="en-US" altLang="ko-KR" sz="3600">
                <a:solidFill>
                  <a:schemeClr val="tx1">
                    <a:lumMod val="95000"/>
                    <a:lumOff val="5000"/>
                  </a:schemeClr>
                </a:solidFill>
                <a:latin typeface="-윤고딕340" panose="02030504000101010101" pitchFamily="18" charset="-127"/>
                <a:ea typeface="-윤고딕340" panose="02030504000101010101" pitchFamily="18" charset="-127"/>
              </a:rPr>
              <a:t>AUTO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="" xmlns:a16="http://schemas.microsoft.com/office/drawing/2014/main" id="{C9B769FF-38E2-4442-B0D8-73BC0774DC8D}"/>
              </a:ext>
            </a:extLst>
          </p:cNvPr>
          <p:cNvSpPr txBox="1"/>
          <p:nvPr/>
        </p:nvSpPr>
        <p:spPr>
          <a:xfrm>
            <a:off x="11654505" y="2867029"/>
            <a:ext cx="39255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3</a:t>
            </a:r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연동도어</a:t>
            </a:r>
            <a:endParaRPr lang="en-US" altLang="ko-KR" sz="3200">
              <a:latin typeface="-윤고딕340" panose="02030504000101010101" pitchFamily="18" charset="-127"/>
              <a:ea typeface="-윤고딕340" panose="02030504000101010101" pitchFamily="18" charset="-127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="" xmlns:a16="http://schemas.microsoft.com/office/drawing/2014/main" id="{275420E1-F88B-4EA9-841B-38EC82F86A02}"/>
              </a:ext>
            </a:extLst>
          </p:cNvPr>
          <p:cNvSpPr txBox="1"/>
          <p:nvPr/>
        </p:nvSpPr>
        <p:spPr>
          <a:xfrm>
            <a:off x="11681323" y="3435815"/>
            <a:ext cx="3925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최고의 기술력을 자랑하는 시스템</a:t>
            </a:r>
            <a:endParaRPr lang="en-US" altLang="ko-KR" sz="12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2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내구성 테스트 </a:t>
            </a:r>
            <a:r>
              <a:rPr lang="en-US" altLang="ko-KR" sz="12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100</a:t>
            </a:r>
            <a:r>
              <a:rPr lang="ko-KR" altLang="en-US" sz="12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만회 통과</a:t>
            </a:r>
            <a:endParaRPr lang="en-US" altLang="ko-KR" sz="12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ko-KR" altLang="en-US" sz="12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저렴한 전기료</a:t>
            </a:r>
            <a:endParaRPr lang="en-US" altLang="ko-KR" sz="1200" b="1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grpSp>
        <p:nvGrpSpPr>
          <p:cNvPr id="78" name="그룹 77">
            <a:extLst>
              <a:ext uri="{FF2B5EF4-FFF2-40B4-BE49-F238E27FC236}">
                <a16:creationId xmlns="" xmlns:a16="http://schemas.microsoft.com/office/drawing/2014/main" id="{F10D46E5-3283-469D-9931-700AF01F197E}"/>
              </a:ext>
            </a:extLst>
          </p:cNvPr>
          <p:cNvGrpSpPr/>
          <p:nvPr/>
        </p:nvGrpSpPr>
        <p:grpSpPr>
          <a:xfrm>
            <a:off x="3845598" y="3113244"/>
            <a:ext cx="2530973" cy="984262"/>
            <a:chOff x="11755622" y="4757219"/>
            <a:chExt cx="2530973" cy="984262"/>
          </a:xfrm>
        </p:grpSpPr>
        <p:sp>
          <p:nvSpPr>
            <p:cNvPr id="79" name="TextBox 78">
              <a:extLst>
                <a:ext uri="{FF2B5EF4-FFF2-40B4-BE49-F238E27FC236}">
                  <a16:creationId xmlns="" xmlns:a16="http://schemas.microsoft.com/office/drawing/2014/main" id="{5949C033-1CC7-4046-8C2E-E7317B1F9625}"/>
                </a:ext>
              </a:extLst>
            </p:cNvPr>
            <p:cNvSpPr txBox="1"/>
            <p:nvPr/>
          </p:nvSpPr>
          <p:spPr>
            <a:xfrm>
              <a:off x="11755622" y="4757219"/>
              <a:ext cx="247696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>
                  <a:solidFill>
                    <a:schemeClr val="tx1">
                      <a:lumMod val="85000"/>
                      <a:lumOff val="15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고풍스러운 디자인의 터닝도어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="" xmlns:a16="http://schemas.microsoft.com/office/drawing/2014/main" id="{672ADFD7-09AB-4D42-8E69-845F3A64B169}"/>
                </a:ext>
              </a:extLst>
            </p:cNvPr>
            <p:cNvSpPr txBox="1"/>
            <p:nvPr/>
          </p:nvSpPr>
          <p:spPr>
            <a:xfrm>
              <a:off x="11771163" y="5187483"/>
              <a:ext cx="2515432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상</a:t>
              </a:r>
              <a:r>
                <a:rPr lang="en-US" altLang="ko-KR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.</a:t>
              </a:r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하부 촉을 중심으로 회전하는 방식의 도어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좁은 공간에서도 실용적으로 사용</a:t>
              </a:r>
              <a:endParaRPr lang="en-US" altLang="ko-KR" sz="1000" b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r>
                <a:rPr lang="ko-KR" altLang="en-US" sz="1000" b="1">
                  <a:solidFill>
                    <a:schemeClr val="bg2">
                      <a:lumMod val="50000"/>
                    </a:schemeClr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안전하고 편리한 도어 손잡이 적용</a:t>
              </a:r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2F270239-8BCB-450D-BE38-94471F556A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>
            <a:off x="7418736" y="1400218"/>
            <a:ext cx="4185761" cy="5288891"/>
          </a:xfrm>
          <a:prstGeom prst="rect">
            <a:avLst/>
          </a:prstGeom>
        </p:spPr>
      </p:pic>
      <p:grpSp>
        <p:nvGrpSpPr>
          <p:cNvPr id="48" name="그룹 47">
            <a:extLst>
              <a:ext uri="{FF2B5EF4-FFF2-40B4-BE49-F238E27FC236}">
                <a16:creationId xmlns="" xmlns:a16="http://schemas.microsoft.com/office/drawing/2014/main" id="{977BA262-7A1D-48F4-B388-9ECA0A262A00}"/>
              </a:ext>
            </a:extLst>
          </p:cNvPr>
          <p:cNvGrpSpPr/>
          <p:nvPr/>
        </p:nvGrpSpPr>
        <p:grpSpPr>
          <a:xfrm>
            <a:off x="10664337" y="5633595"/>
            <a:ext cx="3839375" cy="1453475"/>
            <a:chOff x="3618700" y="5442742"/>
            <a:chExt cx="3839375" cy="1453475"/>
          </a:xfrm>
        </p:grpSpPr>
        <p:sp>
          <p:nvSpPr>
            <p:cNvPr id="49" name="직사각형 48">
              <a:extLst>
                <a:ext uri="{FF2B5EF4-FFF2-40B4-BE49-F238E27FC236}">
                  <a16:creationId xmlns="" xmlns:a16="http://schemas.microsoft.com/office/drawing/2014/main" id="{8C7BED14-5444-4363-97AA-A20ECC8211DA}"/>
                </a:ext>
              </a:extLst>
            </p:cNvPr>
            <p:cNvSpPr/>
            <p:nvPr/>
          </p:nvSpPr>
          <p:spPr>
            <a:xfrm>
              <a:off x="3618700" y="5442742"/>
              <a:ext cx="3839375" cy="14534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/>
                <a:t>ㅍ</a:t>
              </a:r>
            </a:p>
          </p:txBody>
        </p:sp>
        <p:pic>
          <p:nvPicPr>
            <p:cNvPr id="54" name="그림 53">
              <a:extLst>
                <a:ext uri="{FF2B5EF4-FFF2-40B4-BE49-F238E27FC236}">
                  <a16:creationId xmlns="" xmlns:a16="http://schemas.microsoft.com/office/drawing/2014/main" id="{C59B6EBC-5C57-4799-9998-910BBEBEFA5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71227" y="5507399"/>
              <a:ext cx="3734321" cy="1324160"/>
            </a:xfrm>
            <a:prstGeom prst="rect">
              <a:avLst/>
            </a:prstGeom>
          </p:spPr>
        </p:pic>
      </p:grp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9627E012-5469-401A-8B03-449FE0E06A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4337" y="5284461"/>
            <a:ext cx="2886478" cy="31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56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3BE0BC47-C1E8-480F-A12B-C75CF6991723}"/>
              </a:ext>
            </a:extLst>
          </p:cNvPr>
          <p:cNvSpPr txBox="1"/>
          <p:nvPr/>
        </p:nvSpPr>
        <p:spPr>
          <a:xfrm>
            <a:off x="352697" y="9125889"/>
            <a:ext cx="375776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3</a:t>
            </a:r>
            <a:r>
              <a:rPr lang="ko-KR" altLang="en-US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연동자동중문</a:t>
            </a:r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/1</a:t>
            </a:r>
            <a:r>
              <a:rPr lang="ko-KR" altLang="en-US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슬라이딩</a:t>
            </a:r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/2</a:t>
            </a:r>
            <a:r>
              <a:rPr lang="ko-KR" altLang="en-US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슬라이딩</a:t>
            </a:r>
            <a:endParaRPr lang="en-US" altLang="ko-KR" sz="1200" b="1" dirty="0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4</a:t>
            </a:r>
            <a:r>
              <a:rPr lang="ko-KR" altLang="en-US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슬라이딩</a:t>
            </a:r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/</a:t>
            </a:r>
            <a:r>
              <a:rPr lang="ko-KR" altLang="en-US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슬림여닫이</a:t>
            </a:r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/</a:t>
            </a:r>
            <a:r>
              <a:rPr lang="ko-KR" altLang="en-US" sz="1200" b="1" dirty="0" err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스림스윙도어</a:t>
            </a:r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/</a:t>
            </a:r>
            <a:r>
              <a:rPr lang="ko-KR" altLang="en-US" sz="1200" b="1" dirty="0" err="1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슬림피봇여닫이</a:t>
            </a:r>
            <a:endParaRPr lang="en-US" altLang="ko-KR" sz="1200" b="1" dirty="0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endParaRPr lang="en-US" altLang="ko-KR" sz="1200" b="1" dirty="0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TEL: </a:t>
            </a:r>
            <a:r>
              <a:rPr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02-868-2280</a:t>
            </a:r>
            <a:endParaRPr lang="en-US" altLang="ko-KR" sz="1200" b="1" dirty="0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  <a:p>
            <a:r>
              <a:rPr lang="en-US" altLang="ko-KR" sz="1200" b="1" dirty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FAX: </a:t>
            </a:r>
            <a:r>
              <a:rPr lang="en-US" altLang="ko-KR" sz="1200" b="1" dirty="0" smtClean="0">
                <a:solidFill>
                  <a:schemeClr val="bg2">
                    <a:lumMod val="50000"/>
                  </a:schemeClr>
                </a:solidFill>
                <a:latin typeface="-윤고딕310" panose="02030504000101010101" pitchFamily="18" charset="-127"/>
                <a:ea typeface="-윤고딕310" panose="02030504000101010101" pitchFamily="18" charset="-127"/>
              </a:rPr>
              <a:t>02-868-0655</a:t>
            </a:r>
            <a:endParaRPr lang="ko-KR" altLang="en-US" sz="1200" b="1" dirty="0">
              <a:solidFill>
                <a:schemeClr val="bg2">
                  <a:lumMod val="50000"/>
                </a:schemeClr>
              </a:solidFill>
              <a:latin typeface="-윤고딕310" panose="02030504000101010101" pitchFamily="18" charset="-127"/>
              <a:ea typeface="-윤고딕310" panose="0203050400010101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5B120BC9-2574-4F7C-AA5B-0447EBAE9C83}"/>
              </a:ext>
            </a:extLst>
          </p:cNvPr>
          <p:cNvSpPr/>
          <p:nvPr/>
        </p:nvSpPr>
        <p:spPr>
          <a:xfrm>
            <a:off x="352697" y="8244114"/>
            <a:ext cx="3029132" cy="6988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 smtClean="0"/>
              <a:t>  </a:t>
            </a:r>
            <a:r>
              <a:rPr lang="ko-KR" altLang="en-US" sz="2000" dirty="0" smtClean="0"/>
              <a:t>㈜</a:t>
            </a:r>
            <a:r>
              <a:rPr lang="ko-KR" altLang="en-US" sz="2000" dirty="0" err="1" smtClean="0"/>
              <a:t>두두</a:t>
            </a:r>
            <a:r>
              <a:rPr lang="ko-KR" altLang="en-US" sz="2000" dirty="0" smtClean="0"/>
              <a:t> </a:t>
            </a:r>
            <a:r>
              <a:rPr lang="ko-KR" altLang="en-US" sz="2000" dirty="0" err="1" smtClean="0"/>
              <a:t>에너텍</a:t>
            </a:r>
            <a:endParaRPr lang="en-US" altLang="ko-KR" sz="2000" dirty="0" smtClean="0"/>
          </a:p>
          <a:p>
            <a:r>
              <a:rPr lang="ko-KR" altLang="en-US" dirty="0" smtClean="0"/>
              <a:t>  라 </a:t>
            </a:r>
            <a:r>
              <a:rPr lang="ko-KR" altLang="en-US" dirty="0"/>
              <a:t>움 </a:t>
            </a:r>
            <a:r>
              <a:rPr lang="ko-KR" altLang="en-US" dirty="0" err="1"/>
              <a:t>플</a:t>
            </a:r>
            <a:r>
              <a:rPr lang="ko-KR" altLang="en-US" dirty="0"/>
              <a:t> </a:t>
            </a:r>
            <a:r>
              <a:rPr lang="ko-KR" altLang="en-US" dirty="0" err="1"/>
              <a:t>러</a:t>
            </a:r>
            <a:r>
              <a:rPr lang="ko-KR" altLang="en-US" dirty="0"/>
              <a:t> </a:t>
            </a:r>
            <a:r>
              <a:rPr lang="ko-KR" altLang="en-US" dirty="0" err="1"/>
              <a:t>스</a:t>
            </a:r>
            <a:r>
              <a:rPr lang="ko-KR" altLang="en-US" dirty="0"/>
              <a:t> </a:t>
            </a:r>
            <a:r>
              <a:rPr lang="en-US" altLang="ko-KR" sz="2000" dirty="0"/>
              <a:t>RAUM PLUS</a:t>
            </a:r>
            <a:endParaRPr lang="ko-KR" altLang="en-US" sz="2000" dirty="0"/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76DF5E67-ECEE-400A-8693-98E40C53FF9B}"/>
              </a:ext>
            </a:extLst>
          </p:cNvPr>
          <p:cNvSpPr/>
          <p:nvPr/>
        </p:nvSpPr>
        <p:spPr>
          <a:xfrm>
            <a:off x="-1" y="450051"/>
            <a:ext cx="7380285" cy="156120"/>
          </a:xfrm>
          <a:prstGeom prst="rect">
            <a:avLst/>
          </a:prstGeom>
          <a:solidFill>
            <a:srgbClr val="8C7A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94C675F3-FC31-429D-A8D7-20E93E85FD9E}"/>
              </a:ext>
            </a:extLst>
          </p:cNvPr>
          <p:cNvSpPr/>
          <p:nvPr/>
        </p:nvSpPr>
        <p:spPr>
          <a:xfrm>
            <a:off x="0" y="6949015"/>
            <a:ext cx="7380285" cy="1561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30DBBF24-D1BA-4505-A161-5994EED1FFA4}"/>
              </a:ext>
            </a:extLst>
          </p:cNvPr>
          <p:cNvSpPr/>
          <p:nvPr/>
        </p:nvSpPr>
        <p:spPr>
          <a:xfrm>
            <a:off x="0" y="2687870"/>
            <a:ext cx="7380285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B940E081-3DE9-4152-819E-401B8556F46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48" r="6784" b="9767"/>
          <a:stretch/>
        </p:blipFill>
        <p:spPr>
          <a:xfrm>
            <a:off x="0" y="2728940"/>
            <a:ext cx="2361657" cy="422566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475BB407-AFBD-4610-84C3-6A2153953D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96" t="8802" r="41190" b="8853"/>
          <a:stretch/>
        </p:blipFill>
        <p:spPr>
          <a:xfrm>
            <a:off x="2361657" y="2728940"/>
            <a:ext cx="2361657" cy="4225668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EE9CA44C-3AB5-4D8D-86D2-393B81CC853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5" t="5472" r="42615"/>
          <a:stretch/>
        </p:blipFill>
        <p:spPr>
          <a:xfrm>
            <a:off x="4723314" y="2733590"/>
            <a:ext cx="2656970" cy="421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33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1450</TotalTime>
  <Words>616</Words>
  <Application>Microsoft Office PowerPoint</Application>
  <PresentationFormat>사용자 지정</PresentationFormat>
  <Paragraphs>133</Paragraphs>
  <Slides>6</Slides>
  <Notes>1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 지석</dc:creator>
  <cp:lastModifiedBy>DOODOO</cp:lastModifiedBy>
  <cp:revision>87</cp:revision>
  <dcterms:created xsi:type="dcterms:W3CDTF">2021-05-25T02:46:58Z</dcterms:created>
  <dcterms:modified xsi:type="dcterms:W3CDTF">2021-07-16T00:08:06Z</dcterms:modified>
</cp:coreProperties>
</file>

<file path=docProps/thumbnail.jpeg>
</file>